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98" r:id="rId3"/>
    <p:sldId id="299" r:id="rId4"/>
    <p:sldId id="302" r:id="rId5"/>
    <p:sldId id="279" r:id="rId6"/>
    <p:sldId id="258" r:id="rId7"/>
    <p:sldId id="257" r:id="rId8"/>
    <p:sldId id="276" r:id="rId9"/>
    <p:sldId id="277" r:id="rId10"/>
    <p:sldId id="286" r:id="rId11"/>
    <p:sldId id="287" r:id="rId12"/>
    <p:sldId id="288" r:id="rId13"/>
    <p:sldId id="289" r:id="rId14"/>
    <p:sldId id="291" r:id="rId15"/>
    <p:sldId id="290" r:id="rId16"/>
    <p:sldId id="292" r:id="rId17"/>
    <p:sldId id="268" r:id="rId18"/>
    <p:sldId id="270" r:id="rId19"/>
    <p:sldId id="293" r:id="rId20"/>
    <p:sldId id="294" r:id="rId21"/>
    <p:sldId id="295" r:id="rId22"/>
    <p:sldId id="297" r:id="rId23"/>
    <p:sldId id="269" r:id="rId24"/>
    <p:sldId id="300" r:id="rId25"/>
    <p:sldId id="260" r:id="rId26"/>
    <p:sldId id="271" r:id="rId27"/>
    <p:sldId id="273" r:id="rId28"/>
    <p:sldId id="303" r:id="rId29"/>
    <p:sldId id="301" r:id="rId30"/>
    <p:sldId id="259" r:id="rId31"/>
    <p:sldId id="284" r:id="rId32"/>
    <p:sldId id="262" r:id="rId33"/>
    <p:sldId id="281" r:id="rId34"/>
    <p:sldId id="263" r:id="rId35"/>
    <p:sldId id="261" r:id="rId36"/>
    <p:sldId id="264" r:id="rId37"/>
    <p:sldId id="282" r:id="rId38"/>
    <p:sldId id="265" r:id="rId39"/>
    <p:sldId id="283" r:id="rId40"/>
    <p:sldId id="266" r:id="rId41"/>
    <p:sldId id="280" r:id="rId42"/>
    <p:sldId id="285" r:id="rId43"/>
    <p:sldId id="272" r:id="rId44"/>
    <p:sldId id="27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autoAdjust="0"/>
  </p:normalViewPr>
  <p:slideViewPr>
    <p:cSldViewPr snapToGrid="0">
      <p:cViewPr varScale="1">
        <p:scale>
          <a:sx n="68" d="100"/>
          <a:sy n="68" d="100"/>
        </p:scale>
        <p:origin x="816" y="72"/>
      </p:cViewPr>
      <p:guideLst/>
    </p:cSldViewPr>
  </p:slideViewPr>
  <p:outlineViewPr>
    <p:cViewPr>
      <p:scale>
        <a:sx n="33" d="100"/>
        <a:sy n="33" d="100"/>
      </p:scale>
      <p:origin x="0" y="-15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A9993-A1F0-4C4A-BB05-BF73963EDD6C}" type="datetimeFigureOut">
              <a:rPr lang="es-AR" smtClean="0"/>
              <a:t>13/11/2020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81F30-2437-4CCA-91DD-1920654FF674}" type="slidenum">
              <a:rPr lang="es-AR" smtClean="0"/>
              <a:t>‹Nº›</a:t>
            </a:fld>
            <a:endParaRPr lang="es-AR"/>
          </a:p>
        </p:txBody>
      </p:sp>
    </p:spTree>
    <p:extLst>
      <p:ext uri="{BB962C8B-B14F-4D97-AF65-F5344CB8AC3E}">
        <p14:creationId xmlns:p14="http://schemas.microsoft.com/office/powerpoint/2010/main" val="349339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incluye al final de la presentación la bibliografía correspondiente.</a:t>
            </a:r>
            <a:endParaRPr lang="es-AR" dirty="0"/>
          </a:p>
        </p:txBody>
      </p:sp>
      <p:sp>
        <p:nvSpPr>
          <p:cNvPr id="4" name="Marcador de número de diapositiva 3"/>
          <p:cNvSpPr>
            <a:spLocks noGrp="1"/>
          </p:cNvSpPr>
          <p:nvPr>
            <p:ph type="sldNum" sz="quarter" idx="5"/>
          </p:nvPr>
        </p:nvSpPr>
        <p:spPr/>
        <p:txBody>
          <a:bodyPr/>
          <a:lstStyle/>
          <a:p>
            <a:fld id="{1CD81F30-2437-4CCA-91DD-1920654FF674}" type="slidenum">
              <a:rPr lang="es-AR" smtClean="0"/>
              <a:t>1</a:t>
            </a:fld>
            <a:endParaRPr lang="es-AR"/>
          </a:p>
        </p:txBody>
      </p:sp>
    </p:spTree>
    <p:extLst>
      <p:ext uri="{BB962C8B-B14F-4D97-AF65-F5344CB8AC3E}">
        <p14:creationId xmlns:p14="http://schemas.microsoft.com/office/powerpoint/2010/main" val="192315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Fuente: Ministerio de Ciencia, Tecnología e Innovación.</a:t>
            </a:r>
            <a:endParaRPr lang="es-AR" dirty="0"/>
          </a:p>
        </p:txBody>
      </p:sp>
      <p:sp>
        <p:nvSpPr>
          <p:cNvPr id="4" name="Marcador de número de diapositiva 3"/>
          <p:cNvSpPr>
            <a:spLocks noGrp="1"/>
          </p:cNvSpPr>
          <p:nvPr>
            <p:ph type="sldNum" sz="quarter" idx="5"/>
          </p:nvPr>
        </p:nvSpPr>
        <p:spPr/>
        <p:txBody>
          <a:bodyPr/>
          <a:lstStyle/>
          <a:p>
            <a:fld id="{1CD81F30-2437-4CCA-91DD-1920654FF674}" type="slidenum">
              <a:rPr lang="es-AR" smtClean="0"/>
              <a:t>5</a:t>
            </a:fld>
            <a:endParaRPr lang="es-AR"/>
          </a:p>
        </p:txBody>
      </p:sp>
    </p:spTree>
    <p:extLst>
      <p:ext uri="{BB962C8B-B14F-4D97-AF65-F5344CB8AC3E}">
        <p14:creationId xmlns:p14="http://schemas.microsoft.com/office/powerpoint/2010/main" val="417082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Fuente: Ministerio de Ciencia, Tecnología e Innovación.</a:t>
            </a:r>
          </a:p>
          <a:p>
            <a:endParaRPr lang="es-AR" dirty="0"/>
          </a:p>
        </p:txBody>
      </p:sp>
      <p:sp>
        <p:nvSpPr>
          <p:cNvPr id="4" name="Marcador de número de diapositiva 3"/>
          <p:cNvSpPr>
            <a:spLocks noGrp="1"/>
          </p:cNvSpPr>
          <p:nvPr>
            <p:ph type="sldNum" sz="quarter" idx="5"/>
          </p:nvPr>
        </p:nvSpPr>
        <p:spPr/>
        <p:txBody>
          <a:bodyPr/>
          <a:lstStyle/>
          <a:p>
            <a:fld id="{1CD81F30-2437-4CCA-91DD-1920654FF674}" type="slidenum">
              <a:rPr lang="es-AR" smtClean="0"/>
              <a:t>9</a:t>
            </a:fld>
            <a:endParaRPr lang="es-AR"/>
          </a:p>
        </p:txBody>
      </p:sp>
    </p:spTree>
    <p:extLst>
      <p:ext uri="{BB962C8B-B14F-4D97-AF65-F5344CB8AC3E}">
        <p14:creationId xmlns:p14="http://schemas.microsoft.com/office/powerpoint/2010/main" val="106626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Fuente: MINCYT</a:t>
            </a:r>
            <a:endParaRPr lang="es-AR" dirty="0"/>
          </a:p>
        </p:txBody>
      </p:sp>
      <p:sp>
        <p:nvSpPr>
          <p:cNvPr id="4" name="Marcador de número de diapositiva 3"/>
          <p:cNvSpPr>
            <a:spLocks noGrp="1"/>
          </p:cNvSpPr>
          <p:nvPr>
            <p:ph type="sldNum" sz="quarter" idx="5"/>
          </p:nvPr>
        </p:nvSpPr>
        <p:spPr/>
        <p:txBody>
          <a:bodyPr/>
          <a:lstStyle/>
          <a:p>
            <a:fld id="{1CD81F30-2437-4CCA-91DD-1920654FF674}" type="slidenum">
              <a:rPr lang="es-AR" smtClean="0"/>
              <a:t>10</a:t>
            </a:fld>
            <a:endParaRPr lang="es-AR"/>
          </a:p>
        </p:txBody>
      </p:sp>
    </p:spTree>
    <p:extLst>
      <p:ext uri="{BB962C8B-B14F-4D97-AF65-F5344CB8AC3E}">
        <p14:creationId xmlns:p14="http://schemas.microsoft.com/office/powerpoint/2010/main" val="323493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Fuente  MINCYT</a:t>
            </a:r>
            <a:endParaRPr lang="es-AR" dirty="0"/>
          </a:p>
        </p:txBody>
      </p:sp>
      <p:sp>
        <p:nvSpPr>
          <p:cNvPr id="4" name="Marcador de número de diapositiva 3"/>
          <p:cNvSpPr>
            <a:spLocks noGrp="1"/>
          </p:cNvSpPr>
          <p:nvPr>
            <p:ph type="sldNum" sz="quarter" idx="5"/>
          </p:nvPr>
        </p:nvSpPr>
        <p:spPr/>
        <p:txBody>
          <a:bodyPr/>
          <a:lstStyle/>
          <a:p>
            <a:fld id="{1CD81F30-2437-4CCA-91DD-1920654FF674}" type="slidenum">
              <a:rPr lang="es-AR" smtClean="0"/>
              <a:t>12</a:t>
            </a:fld>
            <a:endParaRPr lang="es-AR"/>
          </a:p>
        </p:txBody>
      </p:sp>
    </p:spTree>
    <p:extLst>
      <p:ext uri="{BB962C8B-B14F-4D97-AF65-F5344CB8AC3E}">
        <p14:creationId xmlns:p14="http://schemas.microsoft.com/office/powerpoint/2010/main" val="17293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Fuente MINCYT</a:t>
            </a:r>
            <a:endParaRPr lang="es-AR" dirty="0"/>
          </a:p>
        </p:txBody>
      </p:sp>
      <p:sp>
        <p:nvSpPr>
          <p:cNvPr id="4" name="Marcador de número de diapositiva 3"/>
          <p:cNvSpPr>
            <a:spLocks noGrp="1"/>
          </p:cNvSpPr>
          <p:nvPr>
            <p:ph type="sldNum" sz="quarter" idx="5"/>
          </p:nvPr>
        </p:nvSpPr>
        <p:spPr/>
        <p:txBody>
          <a:bodyPr/>
          <a:lstStyle/>
          <a:p>
            <a:fld id="{1CD81F30-2437-4CCA-91DD-1920654FF674}" type="slidenum">
              <a:rPr lang="es-AR" smtClean="0"/>
              <a:t>14</a:t>
            </a:fld>
            <a:endParaRPr lang="es-AR"/>
          </a:p>
        </p:txBody>
      </p:sp>
    </p:spTree>
    <p:extLst>
      <p:ext uri="{BB962C8B-B14F-4D97-AF65-F5344CB8AC3E}">
        <p14:creationId xmlns:p14="http://schemas.microsoft.com/office/powerpoint/2010/main" val="363538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Fuente: MINCYT</a:t>
            </a:r>
            <a:endParaRPr lang="es-AR" dirty="0"/>
          </a:p>
        </p:txBody>
      </p:sp>
      <p:sp>
        <p:nvSpPr>
          <p:cNvPr id="4" name="Marcador de número de diapositiva 3"/>
          <p:cNvSpPr>
            <a:spLocks noGrp="1"/>
          </p:cNvSpPr>
          <p:nvPr>
            <p:ph type="sldNum" sz="quarter" idx="5"/>
          </p:nvPr>
        </p:nvSpPr>
        <p:spPr/>
        <p:txBody>
          <a:bodyPr/>
          <a:lstStyle/>
          <a:p>
            <a:fld id="{1CD81F30-2437-4CCA-91DD-1920654FF674}" type="slidenum">
              <a:rPr lang="es-AR" smtClean="0"/>
              <a:t>15</a:t>
            </a:fld>
            <a:endParaRPr lang="es-AR"/>
          </a:p>
        </p:txBody>
      </p:sp>
    </p:spTree>
    <p:extLst>
      <p:ext uri="{BB962C8B-B14F-4D97-AF65-F5344CB8AC3E}">
        <p14:creationId xmlns:p14="http://schemas.microsoft.com/office/powerpoint/2010/main" val="159924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Fuente: FORCE 11</a:t>
            </a:r>
            <a:endParaRPr lang="es-AR" dirty="0"/>
          </a:p>
        </p:txBody>
      </p:sp>
      <p:sp>
        <p:nvSpPr>
          <p:cNvPr id="4" name="Marcador de número de diapositiva 3"/>
          <p:cNvSpPr>
            <a:spLocks noGrp="1"/>
          </p:cNvSpPr>
          <p:nvPr>
            <p:ph type="sldNum" sz="quarter" idx="5"/>
          </p:nvPr>
        </p:nvSpPr>
        <p:spPr/>
        <p:txBody>
          <a:bodyPr/>
          <a:lstStyle/>
          <a:p>
            <a:fld id="{1CD81F30-2437-4CCA-91DD-1920654FF674}" type="slidenum">
              <a:rPr lang="es-AR" smtClean="0"/>
              <a:t>18</a:t>
            </a:fld>
            <a:endParaRPr lang="es-AR"/>
          </a:p>
        </p:txBody>
      </p:sp>
    </p:spTree>
    <p:extLst>
      <p:ext uri="{BB962C8B-B14F-4D97-AF65-F5344CB8AC3E}">
        <p14:creationId xmlns:p14="http://schemas.microsoft.com/office/powerpoint/2010/main" val="138021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Ver la publicación original en la Bibliografía que se incluye.</a:t>
            </a:r>
          </a:p>
        </p:txBody>
      </p:sp>
      <p:sp>
        <p:nvSpPr>
          <p:cNvPr id="4" name="Marcador de número de diapositiva 3"/>
          <p:cNvSpPr>
            <a:spLocks noGrp="1"/>
          </p:cNvSpPr>
          <p:nvPr>
            <p:ph type="sldNum" sz="quarter" idx="5"/>
          </p:nvPr>
        </p:nvSpPr>
        <p:spPr/>
        <p:txBody>
          <a:bodyPr/>
          <a:lstStyle/>
          <a:p>
            <a:fld id="{1CD81F30-2437-4CCA-91DD-1920654FF674}" type="slidenum">
              <a:rPr lang="es-AR" smtClean="0"/>
              <a:t>32</a:t>
            </a:fld>
            <a:endParaRPr lang="es-AR"/>
          </a:p>
        </p:txBody>
      </p:sp>
    </p:spTree>
    <p:extLst>
      <p:ext uri="{BB962C8B-B14F-4D97-AF65-F5344CB8AC3E}">
        <p14:creationId xmlns:p14="http://schemas.microsoft.com/office/powerpoint/2010/main" val="2844651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6C117F-5CCF-4837-BE5F-2B92066CAFAF}"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4EB90BD-B6CE-46B7-997F-7313B992CCDC}"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DB9D11F-B188-461D-B23F-39381795C052}"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E6D8D9-55A2-4063-B0F3-121F44549695}"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4B24536-994D-4021-A283-9F449C0DB509}" type="datetimeFigureOut">
              <a:rPr lang="en-US" dirty="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CBBBB78-C96F-47B7-AB17-D852CA960AC9}" type="datetimeFigureOut">
              <a:rPr lang="en-US" dirty="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11/13/2020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0578ACC-22D6-47C1-A373-4FD133E34F3C}"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331444B-B92B-4E27-8C94-BB93EAF5CB18}"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63EFA5E-FA76-400D-B3DC-F0BA90E6D107}"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11/13/2020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du.unc.edu.ar/handle/11086/12911"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forms/d/e/1FAIpQLSdBez3oZsUIFhytBXTvdYdlCf9FP81cbxizmLbeBxopTPL1Ng/viewfor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yllvbDM6jM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argentina.gob.ar/normativa/nacional/resoluci%C3%B3n-753-2016-267833" TargetMode="External"/><Relationship Id="rId2" Type="http://schemas.openxmlformats.org/officeDocument/2006/relationships/hyperlink" Target="http://servicios.infoleg.gob.ar/infolegInternet/verNorma.do?id=223459" TargetMode="External"/><Relationship Id="rId1" Type="http://schemas.openxmlformats.org/officeDocument/2006/relationships/slideLayout" Target="../slideLayouts/slideLayout2.xml"/><Relationship Id="rId5" Type="http://schemas.openxmlformats.org/officeDocument/2006/relationships/hyperlink" Target="https://doi.org/10.1038/sdata.2016.18" TargetMode="External"/><Relationship Id="rId4" Type="http://schemas.openxmlformats.org/officeDocument/2006/relationships/hyperlink" Target="https://dacytar.mincyt.gob.ar/acerca"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biblioguias.cepal.org/c.php?g=495473&amp;p=3390849" TargetMode="External"/><Relationship Id="rId2" Type="http://schemas.openxmlformats.org/officeDocument/2006/relationships/hyperlink" Target="https://blog.scielo.org/es/2016/03/16/principios-rectores-fair-publicados-en-una-revista-del-nature-publishing-group/#.X63K-GgzbIU" TargetMode="External"/><Relationship Id="rId1" Type="http://schemas.openxmlformats.org/officeDocument/2006/relationships/slideLayout" Target="../slideLayouts/slideLayout2.xml"/><Relationship Id="rId6" Type="http://schemas.openxmlformats.org/officeDocument/2006/relationships/hyperlink" Target="http://www.digesto.unc.edu.ar/consejo-superior/honorable-consejo-superior/resolucion/1365_2017/?searchterm=politicas%20institucionales%20de%20acceso%20abierto%20publicaciones" TargetMode="External"/><Relationship Id="rId5" Type="http://schemas.openxmlformats.org/officeDocument/2006/relationships/hyperlink" Target="https://doi.org/10.25490/a97f-egyk" TargetMode="External"/><Relationship Id="rId4" Type="http://schemas.openxmlformats.org/officeDocument/2006/relationships/hyperlink" Target="https://book.fosteropenscience.eu/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rdu.unc.edu.ar/" TargetMode="External"/><Relationship Id="rId2" Type="http://schemas.openxmlformats.org/officeDocument/2006/relationships/hyperlink" Target="http://oca.unc.edu.ar/" TargetMode="External"/><Relationship Id="rId1" Type="http://schemas.openxmlformats.org/officeDocument/2006/relationships/slideLayout" Target="../slideLayouts/slideLayout2.xml"/><Relationship Id="rId6" Type="http://schemas.openxmlformats.org/officeDocument/2006/relationships/hyperlink" Target="mailto:info@oca.unc.edu.ar" TargetMode="External"/><Relationship Id="rId5" Type="http://schemas.openxmlformats.org/officeDocument/2006/relationships/hyperlink" Target="https://rdu.unc.edu.ar/handle/11086/12911" TargetMode="External"/><Relationship Id="rId4" Type="http://schemas.openxmlformats.org/officeDocument/2006/relationships/hyperlink" Target="https://revistas.unc.edu.a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rdu.unc.edu.ar/handle/11086/1291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18ECD-FD73-4CF6-A5B5-505109B251B1}"/>
              </a:ext>
            </a:extLst>
          </p:cNvPr>
          <p:cNvSpPr>
            <a:spLocks noGrp="1"/>
          </p:cNvSpPr>
          <p:nvPr>
            <p:ph type="ctrTitle"/>
          </p:nvPr>
        </p:nvSpPr>
        <p:spPr>
          <a:xfrm>
            <a:off x="680322" y="2557670"/>
            <a:ext cx="8144134" cy="1836369"/>
          </a:xfrm>
        </p:spPr>
        <p:txBody>
          <a:bodyPr/>
          <a:lstStyle/>
          <a:p>
            <a:br>
              <a:rPr lang="es-AR" b="1" i="0" dirty="0">
                <a:solidFill>
                  <a:srgbClr val="FFFFFF"/>
                </a:solidFill>
                <a:effectLst/>
                <a:latin typeface="Roboto"/>
              </a:rPr>
            </a:br>
            <a:br>
              <a:rPr lang="es-AR" b="1" i="0" dirty="0">
                <a:solidFill>
                  <a:srgbClr val="FFFFFF"/>
                </a:solidFill>
                <a:effectLst/>
                <a:latin typeface="Roboto"/>
              </a:rPr>
            </a:br>
            <a:br>
              <a:rPr lang="es-AR" b="1" i="0" dirty="0">
                <a:solidFill>
                  <a:srgbClr val="FFFFFF"/>
                </a:solidFill>
                <a:effectLst/>
                <a:latin typeface="Roboto"/>
              </a:rPr>
            </a:br>
            <a:r>
              <a:rPr lang="es-AR" sz="3600" i="0" dirty="0">
                <a:solidFill>
                  <a:srgbClr val="FFFFFF"/>
                </a:solidFill>
                <a:effectLst/>
                <a:latin typeface="Roboto"/>
              </a:rPr>
              <a:t>Portal de Datos de Ciencia y Técnica de Argentina</a:t>
            </a:r>
            <a:br>
              <a:rPr lang="es-AR" sz="3600" i="0" dirty="0">
                <a:solidFill>
                  <a:srgbClr val="FFFFFF"/>
                </a:solidFill>
                <a:effectLst/>
                <a:latin typeface="Roboto"/>
              </a:rPr>
            </a:br>
            <a:endParaRPr lang="es-AR" sz="3600" dirty="0"/>
          </a:p>
        </p:txBody>
      </p:sp>
      <p:sp>
        <p:nvSpPr>
          <p:cNvPr id="3" name="Subtítulo 2">
            <a:extLst>
              <a:ext uri="{FF2B5EF4-FFF2-40B4-BE49-F238E27FC236}">
                <a16:creationId xmlns:a16="http://schemas.microsoft.com/office/drawing/2014/main" id="{7D6BA726-D28C-4118-B627-D914E75533A4}"/>
              </a:ext>
            </a:extLst>
          </p:cNvPr>
          <p:cNvSpPr>
            <a:spLocks noGrp="1"/>
          </p:cNvSpPr>
          <p:nvPr>
            <p:ph type="subTitle" idx="1"/>
          </p:nvPr>
        </p:nvSpPr>
        <p:spPr>
          <a:xfrm>
            <a:off x="2385392" y="5035825"/>
            <a:ext cx="9634330" cy="1722783"/>
          </a:xfrm>
        </p:spPr>
        <p:txBody>
          <a:bodyPr>
            <a:normAutofit fontScale="92500" lnSpcReduction="10000"/>
          </a:bodyPr>
          <a:lstStyle/>
          <a:p>
            <a:endParaRPr lang="es-ES" dirty="0"/>
          </a:p>
          <a:p>
            <a:r>
              <a:rPr lang="es-ES" sz="2800" dirty="0"/>
              <a:t>Presentación realizada por el equipo de la </a:t>
            </a:r>
          </a:p>
          <a:p>
            <a:r>
              <a:rPr lang="es-ES" sz="2800" dirty="0"/>
              <a:t>Oficina de Conocimiento Abierto</a:t>
            </a:r>
          </a:p>
          <a:p>
            <a:r>
              <a:rPr lang="es-ES" sz="2800" dirty="0"/>
              <a:t>Noviembre 2020</a:t>
            </a:r>
          </a:p>
          <a:p>
            <a:endParaRPr lang="es-AR" dirty="0"/>
          </a:p>
        </p:txBody>
      </p:sp>
      <p:sp>
        <p:nvSpPr>
          <p:cNvPr id="4" name="CuadroTexto 3">
            <a:extLst>
              <a:ext uri="{FF2B5EF4-FFF2-40B4-BE49-F238E27FC236}">
                <a16:creationId xmlns:a16="http://schemas.microsoft.com/office/drawing/2014/main" id="{D638F5FE-F77A-4AF1-BE36-6A4FE4BD9D21}"/>
              </a:ext>
            </a:extLst>
          </p:cNvPr>
          <p:cNvSpPr txBox="1"/>
          <p:nvPr/>
        </p:nvSpPr>
        <p:spPr>
          <a:xfrm>
            <a:off x="927652" y="430696"/>
            <a:ext cx="10734261" cy="1200329"/>
          </a:xfrm>
          <a:prstGeom prst="rect">
            <a:avLst/>
          </a:prstGeom>
          <a:noFill/>
        </p:spPr>
        <p:txBody>
          <a:bodyPr wrap="square" rtlCol="0">
            <a:spAutoFit/>
          </a:bodyPr>
          <a:lstStyle/>
          <a:p>
            <a:pPr algn="ctr"/>
            <a:r>
              <a:rPr lang="es-ES" sz="3600" dirty="0" err="1"/>
              <a:t>DACyTAr</a:t>
            </a:r>
            <a:endParaRPr lang="es-ES" sz="3600" dirty="0"/>
          </a:p>
          <a:p>
            <a:pPr algn="ctr"/>
            <a:r>
              <a:rPr lang="es-ES" sz="3600" dirty="0"/>
              <a:t>Ministerio de Ciencia, Tecnología e Innovación</a:t>
            </a:r>
          </a:p>
        </p:txBody>
      </p:sp>
      <p:pic>
        <p:nvPicPr>
          <p:cNvPr id="1028" name="Picture 4" descr="Oficina de Conocimiento Abierto - Home | Facebook">
            <a:extLst>
              <a:ext uri="{FF2B5EF4-FFF2-40B4-BE49-F238E27FC236}">
                <a16:creationId xmlns:a16="http://schemas.microsoft.com/office/drawing/2014/main" id="{B8DF91B3-5DD8-40D3-96C0-01FBA1D69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57" y="5116252"/>
            <a:ext cx="2085253" cy="156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49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F419C-D442-4AFF-A057-BF87DAE93101}"/>
              </a:ext>
            </a:extLst>
          </p:cNvPr>
          <p:cNvSpPr>
            <a:spLocks noGrp="1"/>
          </p:cNvSpPr>
          <p:nvPr>
            <p:ph type="title"/>
          </p:nvPr>
        </p:nvSpPr>
        <p:spPr/>
        <p:txBody>
          <a:bodyPr/>
          <a:lstStyle/>
          <a:p>
            <a:r>
              <a:rPr lang="es-ES" dirty="0"/>
              <a:t>Preguntas y Respuestas para aquellos que se inician en la investigación</a:t>
            </a:r>
            <a:endParaRPr lang="es-AR" dirty="0"/>
          </a:p>
        </p:txBody>
      </p:sp>
      <p:sp>
        <p:nvSpPr>
          <p:cNvPr id="3" name="Marcador de contenido 2">
            <a:extLst>
              <a:ext uri="{FF2B5EF4-FFF2-40B4-BE49-F238E27FC236}">
                <a16:creationId xmlns:a16="http://schemas.microsoft.com/office/drawing/2014/main" id="{B0C70E7C-689C-4027-9FE6-2EAE71641899}"/>
              </a:ext>
            </a:extLst>
          </p:cNvPr>
          <p:cNvSpPr>
            <a:spLocks noGrp="1"/>
          </p:cNvSpPr>
          <p:nvPr>
            <p:ph idx="1"/>
          </p:nvPr>
        </p:nvSpPr>
        <p:spPr/>
        <p:txBody>
          <a:bodyPr/>
          <a:lstStyle/>
          <a:p>
            <a:r>
              <a:rPr lang="es-ES" dirty="0"/>
              <a:t>¿Qué son los datos primarios de investigación? </a:t>
            </a:r>
          </a:p>
          <a:p>
            <a:endParaRPr lang="es-ES" dirty="0"/>
          </a:p>
          <a:p>
            <a:r>
              <a:rPr lang="es-ES" dirty="0"/>
              <a:t>“Se entiende por dato primario de investigación a todos aquellos datos en bruto sobre los que se basa cualquier investigación y que pueden ser o no ser publicados cuando se comunica un avance científico, pero que son los que fundamentan un nuevo conocimiento”. *</a:t>
            </a:r>
            <a:endParaRPr lang="es-AR" dirty="0"/>
          </a:p>
        </p:txBody>
      </p:sp>
    </p:spTree>
    <p:extLst>
      <p:ext uri="{BB962C8B-B14F-4D97-AF65-F5344CB8AC3E}">
        <p14:creationId xmlns:p14="http://schemas.microsoft.com/office/powerpoint/2010/main" val="14739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805F5-43CD-4C91-A494-D251D8E25CAF}"/>
              </a:ext>
            </a:extLst>
          </p:cNvPr>
          <p:cNvSpPr>
            <a:spLocks noGrp="1"/>
          </p:cNvSpPr>
          <p:nvPr>
            <p:ph type="title"/>
          </p:nvPr>
        </p:nvSpPr>
        <p:spPr/>
        <p:txBody>
          <a:bodyPr/>
          <a:lstStyle/>
          <a:p>
            <a:r>
              <a:rPr lang="es-ES" dirty="0"/>
              <a:t>¿Qué son los conjuntos de datos primarios?</a:t>
            </a:r>
            <a:endParaRPr lang="es-AR" dirty="0"/>
          </a:p>
        </p:txBody>
      </p:sp>
      <p:sp>
        <p:nvSpPr>
          <p:cNvPr id="3" name="Marcador de contenido 2">
            <a:extLst>
              <a:ext uri="{FF2B5EF4-FFF2-40B4-BE49-F238E27FC236}">
                <a16:creationId xmlns:a16="http://schemas.microsoft.com/office/drawing/2014/main" id="{03AFF305-22FF-4726-A272-0123A48312D5}"/>
              </a:ext>
            </a:extLst>
          </p:cNvPr>
          <p:cNvSpPr>
            <a:spLocks noGrp="1"/>
          </p:cNvSpPr>
          <p:nvPr>
            <p:ph idx="1"/>
          </p:nvPr>
        </p:nvSpPr>
        <p:spPr>
          <a:xfrm>
            <a:off x="680321" y="2336872"/>
            <a:ext cx="9613861" cy="4345281"/>
          </a:xfrm>
        </p:spPr>
        <p:txBody>
          <a:bodyPr>
            <a:normAutofit fontScale="85000" lnSpcReduction="20000"/>
          </a:bodyPr>
          <a:lstStyle/>
          <a:p>
            <a:pPr>
              <a:lnSpc>
                <a:spcPct val="160000"/>
              </a:lnSpc>
            </a:pPr>
            <a:r>
              <a:rPr lang="es-ES" dirty="0"/>
              <a:t>Los conjuntos de datos primarios de investigación, son colecciones de datos codificados en una estructura definida, como ser listas, tablas, bases de datos, etc., que generalmente puede ser leída por sistemas automatizados.</a:t>
            </a:r>
          </a:p>
          <a:p>
            <a:pPr>
              <a:lnSpc>
                <a:spcPct val="160000"/>
              </a:lnSpc>
            </a:pPr>
            <a:endParaRPr lang="es-ES" dirty="0"/>
          </a:p>
          <a:p>
            <a:pPr>
              <a:lnSpc>
                <a:spcPct val="160000"/>
              </a:lnSpc>
            </a:pPr>
            <a:r>
              <a:rPr lang="es-ES" dirty="0"/>
              <a:t>Se pueden clasificar en observacionales, experimentales o computacionales. Por ejemplo: registros numéricos, registros textuales, imágenes y/o sonidos, modelados computacionales, que la comunidad científica genera en el marco de sus proyectos de investigación, y que son comúnmente aceptados para validar los resultados de la investigación.</a:t>
            </a:r>
          </a:p>
          <a:p>
            <a:endParaRPr lang="es-AR" dirty="0"/>
          </a:p>
        </p:txBody>
      </p:sp>
    </p:spTree>
    <p:extLst>
      <p:ext uri="{BB962C8B-B14F-4D97-AF65-F5344CB8AC3E}">
        <p14:creationId xmlns:p14="http://schemas.microsoft.com/office/powerpoint/2010/main" val="27308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D04E7-E73E-48EF-82E0-8275019C96EF}"/>
              </a:ext>
            </a:extLst>
          </p:cNvPr>
          <p:cNvSpPr>
            <a:spLocks noGrp="1"/>
          </p:cNvSpPr>
          <p:nvPr>
            <p:ph type="title"/>
          </p:nvPr>
        </p:nvSpPr>
        <p:spPr/>
        <p:txBody>
          <a:bodyPr/>
          <a:lstStyle/>
          <a:p>
            <a:pPr algn="ctr"/>
            <a:r>
              <a:rPr lang="es-ES" dirty="0"/>
              <a:t>¿El </a:t>
            </a:r>
            <a:r>
              <a:rPr lang="es-ES" dirty="0" err="1"/>
              <a:t>DACyTAr</a:t>
            </a:r>
            <a:r>
              <a:rPr lang="es-ES" dirty="0"/>
              <a:t> excluye algún tipo de dato?</a:t>
            </a:r>
            <a:endParaRPr lang="es-AR" dirty="0"/>
          </a:p>
        </p:txBody>
      </p:sp>
      <p:sp>
        <p:nvSpPr>
          <p:cNvPr id="3" name="Marcador de contenido 2">
            <a:extLst>
              <a:ext uri="{FF2B5EF4-FFF2-40B4-BE49-F238E27FC236}">
                <a16:creationId xmlns:a16="http://schemas.microsoft.com/office/drawing/2014/main" id="{74775D8C-2732-4D74-85F1-1F73573D468B}"/>
              </a:ext>
            </a:extLst>
          </p:cNvPr>
          <p:cNvSpPr>
            <a:spLocks noGrp="1"/>
          </p:cNvSpPr>
          <p:nvPr>
            <p:ph idx="1"/>
          </p:nvPr>
        </p:nvSpPr>
        <p:spPr/>
        <p:txBody>
          <a:bodyPr>
            <a:normAutofit/>
          </a:bodyPr>
          <a:lstStyle/>
          <a:p>
            <a:r>
              <a:rPr lang="es-ES" sz="2800" dirty="0"/>
              <a:t>SI</a:t>
            </a:r>
          </a:p>
          <a:p>
            <a:r>
              <a:rPr lang="es-AR" sz="2800" dirty="0"/>
              <a:t>anotaciones de laboratorio, </a:t>
            </a:r>
          </a:p>
          <a:p>
            <a:r>
              <a:rPr lang="es-AR" sz="2800" dirty="0"/>
              <a:t>análisis preliminares, </a:t>
            </a:r>
          </a:p>
          <a:p>
            <a:r>
              <a:rPr lang="es-AR" sz="2800" dirty="0"/>
              <a:t>objetos físicos: cartas, inventarios, muestras, cepas de bacterias, animales de ensayo, vasijas, especímenes, etc. *</a:t>
            </a:r>
          </a:p>
        </p:txBody>
      </p:sp>
    </p:spTree>
    <p:extLst>
      <p:ext uri="{BB962C8B-B14F-4D97-AF65-F5344CB8AC3E}">
        <p14:creationId xmlns:p14="http://schemas.microsoft.com/office/powerpoint/2010/main" val="63947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1D8E5-74F5-4417-BF6A-033062E2A0A3}"/>
              </a:ext>
            </a:extLst>
          </p:cNvPr>
          <p:cNvSpPr>
            <a:spLocks noGrp="1"/>
          </p:cNvSpPr>
          <p:nvPr>
            <p:ph type="title"/>
          </p:nvPr>
        </p:nvSpPr>
        <p:spPr/>
        <p:txBody>
          <a:bodyPr/>
          <a:lstStyle/>
          <a:p>
            <a:r>
              <a:rPr lang="es-ES" dirty="0"/>
              <a:t>¿Por qué es importante visibilizar los datos? </a:t>
            </a:r>
            <a:endParaRPr lang="es-AR" dirty="0"/>
          </a:p>
        </p:txBody>
      </p:sp>
      <p:sp>
        <p:nvSpPr>
          <p:cNvPr id="3" name="Marcador de contenido 2">
            <a:extLst>
              <a:ext uri="{FF2B5EF4-FFF2-40B4-BE49-F238E27FC236}">
                <a16:creationId xmlns:a16="http://schemas.microsoft.com/office/drawing/2014/main" id="{845B7587-D706-4861-A353-FC5C45F8E464}"/>
              </a:ext>
            </a:extLst>
          </p:cNvPr>
          <p:cNvSpPr>
            <a:spLocks noGrp="1"/>
          </p:cNvSpPr>
          <p:nvPr>
            <p:ph idx="1"/>
          </p:nvPr>
        </p:nvSpPr>
        <p:spPr>
          <a:xfrm>
            <a:off x="680321" y="2336872"/>
            <a:ext cx="9613861" cy="4246807"/>
          </a:xfrm>
        </p:spPr>
        <p:txBody>
          <a:bodyPr/>
          <a:lstStyle/>
          <a:p>
            <a:r>
              <a:rPr lang="es-ES" dirty="0"/>
              <a:t>Porque la disponibilidad pública de los datos primarios de investigación:  </a:t>
            </a:r>
          </a:p>
          <a:p>
            <a:r>
              <a:rPr lang="es-ES" dirty="0"/>
              <a:t>permite validar los resultados publicados de las investigaciones, fomenta la colaboración, </a:t>
            </a:r>
          </a:p>
          <a:p>
            <a:r>
              <a:rPr lang="es-ES" dirty="0"/>
              <a:t>evita la duplicación de esfuerzos al permitir la reutilización de los datos disponibles, </a:t>
            </a:r>
          </a:p>
          <a:p>
            <a:r>
              <a:rPr lang="es-ES" dirty="0"/>
              <a:t>acelera la innovación, </a:t>
            </a:r>
          </a:p>
          <a:p>
            <a:r>
              <a:rPr lang="es-ES" dirty="0"/>
              <a:t>mejora la transparencia del proceso científico y, </a:t>
            </a:r>
          </a:p>
          <a:p>
            <a:r>
              <a:rPr lang="es-ES" b="1" dirty="0">
                <a:solidFill>
                  <a:schemeClr val="bg1"/>
                </a:solidFill>
              </a:rPr>
              <a:t>además, es una obligación que establece la normativa vigente a nivel nacional</a:t>
            </a:r>
            <a:r>
              <a:rPr lang="es-ES" dirty="0"/>
              <a:t>.</a:t>
            </a:r>
            <a:endParaRPr lang="es-AR" dirty="0"/>
          </a:p>
        </p:txBody>
      </p:sp>
    </p:spTree>
    <p:extLst>
      <p:ext uri="{BB962C8B-B14F-4D97-AF65-F5344CB8AC3E}">
        <p14:creationId xmlns:p14="http://schemas.microsoft.com/office/powerpoint/2010/main" val="238631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B8ACB-584C-45E5-BBE5-2154DFD9E7AB}"/>
              </a:ext>
            </a:extLst>
          </p:cNvPr>
          <p:cNvSpPr>
            <a:spLocks noGrp="1"/>
          </p:cNvSpPr>
          <p:nvPr>
            <p:ph type="title"/>
          </p:nvPr>
        </p:nvSpPr>
        <p:spPr/>
        <p:txBody>
          <a:bodyPr/>
          <a:lstStyle/>
          <a:p>
            <a:r>
              <a:rPr lang="es-ES" dirty="0"/>
              <a:t>¿Cuáles son los plazos que establece la Ley No. 26.899? </a:t>
            </a:r>
            <a:endParaRPr lang="es-AR" dirty="0"/>
          </a:p>
        </p:txBody>
      </p:sp>
      <p:sp>
        <p:nvSpPr>
          <p:cNvPr id="3" name="Marcador de contenido 2">
            <a:extLst>
              <a:ext uri="{FF2B5EF4-FFF2-40B4-BE49-F238E27FC236}">
                <a16:creationId xmlns:a16="http://schemas.microsoft.com/office/drawing/2014/main" id="{5FE959B6-46D4-4173-A521-AFB28E313106}"/>
              </a:ext>
            </a:extLst>
          </p:cNvPr>
          <p:cNvSpPr>
            <a:spLocks noGrp="1"/>
          </p:cNvSpPr>
          <p:nvPr>
            <p:ph idx="1"/>
          </p:nvPr>
        </p:nvSpPr>
        <p:spPr/>
        <p:txBody>
          <a:bodyPr>
            <a:normAutofit/>
          </a:bodyPr>
          <a:lstStyle/>
          <a:p>
            <a:r>
              <a:rPr lang="es-ES" sz="3200" dirty="0"/>
              <a:t>De acuerdo a la Ley 26.899 y su reglamentación, los datos primarios de investigación deberían estar disponibles en acceso abierto a través de los repositorios digitales institucionales en un plazo no mayor a los 5 años a partir del momento de su recolección. </a:t>
            </a:r>
            <a:endParaRPr lang="es-AR" sz="3200" dirty="0"/>
          </a:p>
        </p:txBody>
      </p:sp>
    </p:spTree>
    <p:extLst>
      <p:ext uri="{BB962C8B-B14F-4D97-AF65-F5344CB8AC3E}">
        <p14:creationId xmlns:p14="http://schemas.microsoft.com/office/powerpoint/2010/main" val="160679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C892E8-4671-4550-8BB8-2AE59E8A96F8}"/>
              </a:ext>
            </a:extLst>
          </p:cNvPr>
          <p:cNvSpPr>
            <a:spLocks noGrp="1"/>
          </p:cNvSpPr>
          <p:nvPr>
            <p:ph type="title"/>
          </p:nvPr>
        </p:nvSpPr>
        <p:spPr/>
        <p:txBody>
          <a:bodyPr/>
          <a:lstStyle/>
          <a:p>
            <a:r>
              <a:rPr lang="es-ES" dirty="0"/>
              <a:t> La Ley No. 26.899 ¿</a:t>
            </a:r>
            <a:r>
              <a:rPr lang="es-ES" dirty="0" err="1"/>
              <a:t>preve</a:t>
            </a:r>
            <a:r>
              <a:rPr lang="es-ES" dirty="0"/>
              <a:t> excepciones? </a:t>
            </a:r>
            <a:endParaRPr lang="es-AR" dirty="0"/>
          </a:p>
        </p:txBody>
      </p:sp>
      <p:sp>
        <p:nvSpPr>
          <p:cNvPr id="3" name="Marcador de contenido 2">
            <a:extLst>
              <a:ext uri="{FF2B5EF4-FFF2-40B4-BE49-F238E27FC236}">
                <a16:creationId xmlns:a16="http://schemas.microsoft.com/office/drawing/2014/main" id="{D56BCE83-365F-4ED8-B0FF-A11ABC6A623F}"/>
              </a:ext>
            </a:extLst>
          </p:cNvPr>
          <p:cNvSpPr>
            <a:spLocks noGrp="1"/>
          </p:cNvSpPr>
          <p:nvPr>
            <p:ph idx="1"/>
          </p:nvPr>
        </p:nvSpPr>
        <p:spPr>
          <a:xfrm>
            <a:off x="680321" y="2039816"/>
            <a:ext cx="9613861" cy="4818184"/>
          </a:xfrm>
        </p:spPr>
        <p:txBody>
          <a:bodyPr>
            <a:normAutofit fontScale="77500" lnSpcReduction="20000"/>
          </a:bodyPr>
          <a:lstStyle/>
          <a:p>
            <a:pPr>
              <a:lnSpc>
                <a:spcPct val="160000"/>
              </a:lnSpc>
            </a:pPr>
            <a:r>
              <a:rPr lang="es-ES" b="1" dirty="0">
                <a:solidFill>
                  <a:schemeClr val="bg1"/>
                </a:solidFill>
              </a:rPr>
              <a:t>SI, para aquellos casos en que los datos:</a:t>
            </a:r>
          </a:p>
          <a:p>
            <a:pPr>
              <a:lnSpc>
                <a:spcPct val="160000"/>
              </a:lnSpc>
            </a:pPr>
            <a:r>
              <a:rPr lang="es-ES" dirty="0"/>
              <a:t>deban protegerse y mantenerse en confidencialidad por cuestiones de propiedad industrial;</a:t>
            </a:r>
          </a:p>
          <a:p>
            <a:pPr>
              <a:lnSpc>
                <a:spcPct val="160000"/>
              </a:lnSpc>
            </a:pPr>
            <a:r>
              <a:rPr lang="es-ES" dirty="0"/>
              <a:t>hayan sido generados en el marco de acuerdos previos con terceros que hubieran cofinanciado la investigación y se hubiesen acordado plazos diferentes para su disponibilidad pública;</a:t>
            </a:r>
          </a:p>
          <a:p>
            <a:pPr>
              <a:lnSpc>
                <a:spcPct val="160000"/>
              </a:lnSpc>
            </a:pPr>
            <a:r>
              <a:rPr lang="es-ES" dirty="0"/>
              <a:t>sean de carácter sensible, pudieran afectar la privacidad de las personas, atentar contra especies protegidas o contra cuestiones de seguridad nacional;</a:t>
            </a:r>
          </a:p>
          <a:p>
            <a:pPr>
              <a:lnSpc>
                <a:spcPct val="160000"/>
              </a:lnSpc>
            </a:pPr>
            <a:r>
              <a:rPr lang="es-ES" dirty="0"/>
              <a:t>poniéndose en acceso abierto pudieran afectar los ingresos de las autoras y autores y/o sus instituciones.</a:t>
            </a:r>
            <a:endParaRPr lang="es-AR" dirty="0"/>
          </a:p>
        </p:txBody>
      </p:sp>
    </p:spTree>
    <p:extLst>
      <p:ext uri="{BB962C8B-B14F-4D97-AF65-F5344CB8AC3E}">
        <p14:creationId xmlns:p14="http://schemas.microsoft.com/office/powerpoint/2010/main" val="245130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8BAD-C80B-494E-9725-409EC9990CF0}"/>
              </a:ext>
            </a:extLst>
          </p:cNvPr>
          <p:cNvSpPr>
            <a:spLocks noGrp="1"/>
          </p:cNvSpPr>
          <p:nvPr>
            <p:ph type="title"/>
          </p:nvPr>
        </p:nvSpPr>
        <p:spPr>
          <a:xfrm>
            <a:off x="314561" y="753228"/>
            <a:ext cx="9613861" cy="1080938"/>
          </a:xfrm>
        </p:spPr>
        <p:txBody>
          <a:bodyPr/>
          <a:lstStyle/>
          <a:p>
            <a:r>
              <a:rPr lang="es-ES" dirty="0"/>
              <a:t>¿Cómo se protegen los derechos de autor? </a:t>
            </a:r>
            <a:endParaRPr lang="es-AR" dirty="0"/>
          </a:p>
        </p:txBody>
      </p:sp>
      <p:sp>
        <p:nvSpPr>
          <p:cNvPr id="3" name="Marcador de contenido 2">
            <a:extLst>
              <a:ext uri="{FF2B5EF4-FFF2-40B4-BE49-F238E27FC236}">
                <a16:creationId xmlns:a16="http://schemas.microsoft.com/office/drawing/2014/main" id="{AB667FEA-5F21-480A-B2DB-9EADA0DC9D19}"/>
              </a:ext>
            </a:extLst>
          </p:cNvPr>
          <p:cNvSpPr>
            <a:spLocks noGrp="1"/>
          </p:cNvSpPr>
          <p:nvPr>
            <p:ph idx="1"/>
          </p:nvPr>
        </p:nvSpPr>
        <p:spPr>
          <a:xfrm>
            <a:off x="680321" y="2082018"/>
            <a:ext cx="10362817" cy="4628271"/>
          </a:xfrm>
        </p:spPr>
        <p:txBody>
          <a:bodyPr>
            <a:normAutofit fontScale="92500"/>
          </a:bodyPr>
          <a:lstStyle/>
          <a:p>
            <a:pPr>
              <a:lnSpc>
                <a:spcPct val="160000"/>
              </a:lnSpc>
            </a:pPr>
            <a:r>
              <a:rPr lang="es-ES" dirty="0"/>
              <a:t>Los conjuntos de datos en los repositorios son acompañados por una serie de etiquetas (“metadatos”) que los describen. Hay metadatos específicos que mencionan a las autoras y autores y a sus instituciones de filiación otorgando así el reconocimiento correspondiente.</a:t>
            </a:r>
          </a:p>
          <a:p>
            <a:pPr>
              <a:lnSpc>
                <a:spcPct val="160000"/>
              </a:lnSpc>
            </a:pPr>
            <a:endParaRPr lang="es-ES" dirty="0"/>
          </a:p>
          <a:p>
            <a:pPr>
              <a:lnSpc>
                <a:spcPct val="160000"/>
              </a:lnSpc>
            </a:pPr>
            <a:r>
              <a:rPr lang="es-ES" dirty="0"/>
              <a:t>Usar licencias del tipo copyleft, por ejemplo las </a:t>
            </a:r>
            <a:r>
              <a:rPr lang="es-ES" dirty="0" err="1"/>
              <a:t>Creative</a:t>
            </a:r>
            <a:r>
              <a:rPr lang="es-ES" dirty="0"/>
              <a:t> </a:t>
            </a:r>
            <a:r>
              <a:rPr lang="es-ES" dirty="0" err="1"/>
              <a:t>Commons</a:t>
            </a:r>
            <a:r>
              <a:rPr lang="es-ES" dirty="0"/>
              <a:t>: https://creativecommons.org/choose/?lang=es_AR, se indican cuáles so n los permisos que los autores brindan sobre sus obras.</a:t>
            </a:r>
          </a:p>
        </p:txBody>
      </p:sp>
    </p:spTree>
    <p:extLst>
      <p:ext uri="{BB962C8B-B14F-4D97-AF65-F5344CB8AC3E}">
        <p14:creationId xmlns:p14="http://schemas.microsoft.com/office/powerpoint/2010/main" val="269514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ADCD1-B24D-46FA-A1CA-3B39EF73DC23}"/>
              </a:ext>
            </a:extLst>
          </p:cNvPr>
          <p:cNvSpPr>
            <a:spLocks noGrp="1"/>
          </p:cNvSpPr>
          <p:nvPr>
            <p:ph type="title"/>
          </p:nvPr>
        </p:nvSpPr>
        <p:spPr/>
        <p:txBody>
          <a:bodyPr/>
          <a:lstStyle/>
          <a:p>
            <a:r>
              <a:rPr lang="es-ES" dirty="0"/>
              <a:t>Algunos aspectos importantes sobre las Licencias</a:t>
            </a:r>
            <a:endParaRPr lang="es-AR" dirty="0"/>
          </a:p>
        </p:txBody>
      </p:sp>
      <p:sp>
        <p:nvSpPr>
          <p:cNvPr id="3" name="Marcador de contenido 2">
            <a:extLst>
              <a:ext uri="{FF2B5EF4-FFF2-40B4-BE49-F238E27FC236}">
                <a16:creationId xmlns:a16="http://schemas.microsoft.com/office/drawing/2014/main" id="{C038BDA7-A5CE-49BF-A78D-8BFE1522313A}"/>
              </a:ext>
            </a:extLst>
          </p:cNvPr>
          <p:cNvSpPr>
            <a:spLocks noGrp="1"/>
          </p:cNvSpPr>
          <p:nvPr>
            <p:ph idx="1"/>
          </p:nvPr>
        </p:nvSpPr>
        <p:spPr>
          <a:xfrm>
            <a:off x="680321" y="2103400"/>
            <a:ext cx="9613861" cy="4615452"/>
          </a:xfrm>
        </p:spPr>
        <p:txBody>
          <a:bodyPr>
            <a:normAutofit/>
          </a:bodyPr>
          <a:lstStyle/>
          <a:p>
            <a:r>
              <a:rPr lang="es-ES" sz="2800" dirty="0"/>
              <a:t>Indique la licencia elegida de forma clara y destacada</a:t>
            </a:r>
          </a:p>
          <a:p>
            <a:r>
              <a:rPr lang="es-ES" sz="2800" dirty="0"/>
              <a:t>Explicar las liberaciones / limitaciones de la licencia elegida y qué restricciones pueden aplicarse</a:t>
            </a:r>
          </a:p>
          <a:p>
            <a:r>
              <a:rPr lang="es-ES" sz="2800" dirty="0"/>
              <a:t>Explique que la licencia se aplica a los datos y no al contenido que representan los datos (una licencia abierta sobre los metadatos no es lo mismo que el contenido en sí mismo esté abierto, no tenga derechos de autor o pueda usarse libremente)</a:t>
            </a:r>
          </a:p>
          <a:p>
            <a:r>
              <a:rPr lang="es-ES" sz="2800" dirty="0"/>
              <a:t>Explique por qué se eligió esta licencia.</a:t>
            </a:r>
            <a:endParaRPr lang="es-AR" sz="2800" dirty="0"/>
          </a:p>
        </p:txBody>
      </p:sp>
    </p:spTree>
    <p:extLst>
      <p:ext uri="{BB962C8B-B14F-4D97-AF65-F5344CB8AC3E}">
        <p14:creationId xmlns:p14="http://schemas.microsoft.com/office/powerpoint/2010/main" val="82056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4849A3D-89CA-40E7-AC49-CB329FB0B505}"/>
              </a:ext>
            </a:extLst>
          </p:cNvPr>
          <p:cNvPicPr>
            <a:picLocks noChangeAspect="1"/>
          </p:cNvPicPr>
          <p:nvPr/>
        </p:nvPicPr>
        <p:blipFill>
          <a:blip r:embed="rId3"/>
          <a:stretch>
            <a:fillRect/>
          </a:stretch>
        </p:blipFill>
        <p:spPr>
          <a:xfrm>
            <a:off x="9871998" y="707282"/>
            <a:ext cx="2320002" cy="1218001"/>
          </a:xfrm>
          <a:prstGeom prst="rect">
            <a:avLst/>
          </a:prstGeom>
        </p:spPr>
      </p:pic>
      <p:sp>
        <p:nvSpPr>
          <p:cNvPr id="2" name="Título 1">
            <a:extLst>
              <a:ext uri="{FF2B5EF4-FFF2-40B4-BE49-F238E27FC236}">
                <a16:creationId xmlns:a16="http://schemas.microsoft.com/office/drawing/2014/main" id="{FC41B78B-74A5-4697-9462-3EEC19F83818}"/>
              </a:ext>
            </a:extLst>
          </p:cNvPr>
          <p:cNvSpPr>
            <a:spLocks noGrp="1"/>
          </p:cNvSpPr>
          <p:nvPr>
            <p:ph type="title"/>
          </p:nvPr>
        </p:nvSpPr>
        <p:spPr>
          <a:xfrm>
            <a:off x="225288" y="753228"/>
            <a:ext cx="9129728" cy="1080938"/>
          </a:xfrm>
        </p:spPr>
        <p:txBody>
          <a:bodyPr>
            <a:normAutofit/>
          </a:bodyPr>
          <a:lstStyle/>
          <a:p>
            <a:pPr algn="ctr"/>
            <a:r>
              <a:rPr lang="es-ES" sz="3200" dirty="0"/>
              <a:t>La citación de los Datos primarios de Investigación</a:t>
            </a:r>
            <a:endParaRPr lang="es-AR" sz="3200" dirty="0"/>
          </a:p>
        </p:txBody>
      </p:sp>
      <p:sp>
        <p:nvSpPr>
          <p:cNvPr id="3" name="Marcador de contenido 2">
            <a:extLst>
              <a:ext uri="{FF2B5EF4-FFF2-40B4-BE49-F238E27FC236}">
                <a16:creationId xmlns:a16="http://schemas.microsoft.com/office/drawing/2014/main" id="{79167A57-0F03-4631-8C5F-53EA4F7C4D75}"/>
              </a:ext>
            </a:extLst>
          </p:cNvPr>
          <p:cNvSpPr>
            <a:spLocks noGrp="1"/>
          </p:cNvSpPr>
          <p:nvPr>
            <p:ph idx="1"/>
          </p:nvPr>
        </p:nvSpPr>
        <p:spPr>
          <a:xfrm>
            <a:off x="680321" y="2016401"/>
            <a:ext cx="9613861" cy="4426602"/>
          </a:xfrm>
        </p:spPr>
        <p:txBody>
          <a:bodyPr>
            <a:noAutofit/>
          </a:bodyPr>
          <a:lstStyle/>
          <a:p>
            <a:pPr>
              <a:lnSpc>
                <a:spcPct val="170000"/>
              </a:lnSpc>
            </a:pPr>
            <a:r>
              <a:rPr lang="es-ES" b="1" dirty="0">
                <a:solidFill>
                  <a:schemeClr val="bg1"/>
                </a:solidFill>
              </a:rPr>
              <a:t>Preámbulo </a:t>
            </a:r>
          </a:p>
          <a:p>
            <a:pPr>
              <a:lnSpc>
                <a:spcPct val="170000"/>
              </a:lnSpc>
            </a:pPr>
            <a:r>
              <a:rPr lang="es-ES" dirty="0"/>
              <a:t>Los datos deben considerarse productos de investigación legítimos y citables. La citación de datos, al igual que la cita de otras evidencias y fuentes, es una buena práctica de investigación y es parte del ecosistema académico que respalda la reutilización de datos.</a:t>
            </a:r>
          </a:p>
          <a:p>
            <a:pPr>
              <a:lnSpc>
                <a:spcPct val="170000"/>
              </a:lnSpc>
            </a:pPr>
            <a:br>
              <a:rPr lang="es-ES" dirty="0"/>
            </a:br>
            <a:endParaRPr lang="es-ES" dirty="0"/>
          </a:p>
        </p:txBody>
      </p:sp>
    </p:spTree>
    <p:extLst>
      <p:ext uri="{BB962C8B-B14F-4D97-AF65-F5344CB8AC3E}">
        <p14:creationId xmlns:p14="http://schemas.microsoft.com/office/powerpoint/2010/main" val="175415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D7605F-3062-4167-916E-B3B24980F45C}"/>
              </a:ext>
            </a:extLst>
          </p:cNvPr>
          <p:cNvSpPr>
            <a:spLocks noGrp="1"/>
          </p:cNvSpPr>
          <p:nvPr>
            <p:ph type="title"/>
          </p:nvPr>
        </p:nvSpPr>
        <p:spPr/>
        <p:txBody>
          <a:bodyPr/>
          <a:lstStyle/>
          <a:p>
            <a:r>
              <a:rPr lang="es-ES" dirty="0"/>
              <a:t>Principios de las citaciones</a:t>
            </a:r>
            <a:endParaRPr lang="es-AR" dirty="0"/>
          </a:p>
        </p:txBody>
      </p:sp>
      <p:sp>
        <p:nvSpPr>
          <p:cNvPr id="3" name="Marcador de contenido 2">
            <a:extLst>
              <a:ext uri="{FF2B5EF4-FFF2-40B4-BE49-F238E27FC236}">
                <a16:creationId xmlns:a16="http://schemas.microsoft.com/office/drawing/2014/main" id="{D9D975C5-58B1-411A-8199-C985F92590B7}"/>
              </a:ext>
            </a:extLst>
          </p:cNvPr>
          <p:cNvSpPr>
            <a:spLocks noGrp="1"/>
          </p:cNvSpPr>
          <p:nvPr>
            <p:ph idx="1"/>
          </p:nvPr>
        </p:nvSpPr>
        <p:spPr>
          <a:xfrm>
            <a:off x="680321" y="1971230"/>
            <a:ext cx="10292479" cy="4753127"/>
          </a:xfrm>
        </p:spPr>
        <p:txBody>
          <a:bodyPr>
            <a:noAutofit/>
          </a:bodyPr>
          <a:lstStyle/>
          <a:p>
            <a:pPr>
              <a:lnSpc>
                <a:spcPct val="170000"/>
              </a:lnSpc>
            </a:pPr>
            <a:r>
              <a:rPr lang="es-ES" sz="2000" b="1" dirty="0">
                <a:solidFill>
                  <a:schemeClr val="bg1"/>
                </a:solidFill>
              </a:rPr>
              <a:t>1. Importancia</a:t>
            </a:r>
          </a:p>
          <a:p>
            <a:pPr>
              <a:lnSpc>
                <a:spcPct val="170000"/>
              </a:lnSpc>
            </a:pPr>
            <a:r>
              <a:rPr lang="es-ES" sz="2000" dirty="0"/>
              <a:t>Los datos deben considerarse productos de investigación legítimos y citables. Las citas de datos deben recibir la misma importancia en el registro académico que las citas de otros objetos de investigación, como las publicaciones.</a:t>
            </a:r>
          </a:p>
          <a:p>
            <a:pPr>
              <a:lnSpc>
                <a:spcPct val="170000"/>
              </a:lnSpc>
            </a:pPr>
            <a:r>
              <a:rPr lang="es-ES" sz="2000" b="1" dirty="0">
                <a:solidFill>
                  <a:schemeClr val="bg1"/>
                </a:solidFill>
              </a:rPr>
              <a:t>2. Crédito y atribución</a:t>
            </a:r>
          </a:p>
          <a:p>
            <a:pPr>
              <a:lnSpc>
                <a:spcPct val="170000"/>
              </a:lnSpc>
            </a:pPr>
            <a:r>
              <a:rPr lang="es-ES" sz="2000" dirty="0"/>
              <a:t>Las citas de datos deberían facilitar el reconocimiento académico y la atribución normativa y legal a todos los contribuyentes a los datos, reconociendo que un solo estilo o mecanismo de atribución puede no ser aplicable a todos los datos.</a:t>
            </a:r>
          </a:p>
          <a:p>
            <a:pPr>
              <a:lnSpc>
                <a:spcPct val="170000"/>
              </a:lnSpc>
            </a:pPr>
            <a:endParaRPr lang="es-ES" sz="1600" dirty="0"/>
          </a:p>
          <a:p>
            <a:pPr>
              <a:lnSpc>
                <a:spcPct val="170000"/>
              </a:lnSpc>
            </a:pPr>
            <a:r>
              <a:rPr lang="es-ES" sz="1600" dirty="0"/>
              <a:t>3. Evidencia</a:t>
            </a:r>
          </a:p>
          <a:p>
            <a:pPr>
              <a:lnSpc>
                <a:spcPct val="170000"/>
              </a:lnSpc>
            </a:pPr>
            <a:r>
              <a:rPr lang="es-ES" sz="1600" dirty="0"/>
              <a:t>En la literatura académica, siempre y cuando una afirmación se base en datos, se deben citar los datos correspondientes.</a:t>
            </a:r>
            <a:endParaRPr lang="es-AR" sz="1600" dirty="0"/>
          </a:p>
        </p:txBody>
      </p:sp>
      <p:pic>
        <p:nvPicPr>
          <p:cNvPr id="5" name="Imagen 4">
            <a:extLst>
              <a:ext uri="{FF2B5EF4-FFF2-40B4-BE49-F238E27FC236}">
                <a16:creationId xmlns:a16="http://schemas.microsoft.com/office/drawing/2014/main" id="{B8D12BD0-B1CA-411B-AA02-6FB52B3470E9}"/>
              </a:ext>
            </a:extLst>
          </p:cNvPr>
          <p:cNvPicPr>
            <a:picLocks noChangeAspect="1"/>
          </p:cNvPicPr>
          <p:nvPr/>
        </p:nvPicPr>
        <p:blipFill>
          <a:blip r:embed="rId2"/>
          <a:stretch>
            <a:fillRect/>
          </a:stretch>
        </p:blipFill>
        <p:spPr>
          <a:xfrm>
            <a:off x="9745388" y="684696"/>
            <a:ext cx="2320002" cy="1218001"/>
          </a:xfrm>
          <a:prstGeom prst="rect">
            <a:avLst/>
          </a:prstGeom>
        </p:spPr>
      </p:pic>
    </p:spTree>
    <p:extLst>
      <p:ext uri="{BB962C8B-B14F-4D97-AF65-F5344CB8AC3E}">
        <p14:creationId xmlns:p14="http://schemas.microsoft.com/office/powerpoint/2010/main" val="58244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407DB1-D48B-4BAC-96FC-0857F28D2CEE}"/>
              </a:ext>
            </a:extLst>
          </p:cNvPr>
          <p:cNvSpPr>
            <a:spLocks noGrp="1"/>
          </p:cNvSpPr>
          <p:nvPr>
            <p:ph type="title"/>
          </p:nvPr>
        </p:nvSpPr>
        <p:spPr/>
        <p:txBody>
          <a:bodyPr/>
          <a:lstStyle/>
          <a:p>
            <a:r>
              <a:rPr lang="es-ES" dirty="0"/>
              <a:t>Contenido de la presentación</a:t>
            </a:r>
            <a:endParaRPr lang="es-AR" dirty="0"/>
          </a:p>
        </p:txBody>
      </p:sp>
      <p:sp>
        <p:nvSpPr>
          <p:cNvPr id="3" name="Marcador de contenido 2">
            <a:extLst>
              <a:ext uri="{FF2B5EF4-FFF2-40B4-BE49-F238E27FC236}">
                <a16:creationId xmlns:a16="http://schemas.microsoft.com/office/drawing/2014/main" id="{F7950C34-95B0-4B9D-AD01-4BCB6A4DAAE7}"/>
              </a:ext>
            </a:extLst>
          </p:cNvPr>
          <p:cNvSpPr>
            <a:spLocks noGrp="1"/>
          </p:cNvSpPr>
          <p:nvPr>
            <p:ph idx="1"/>
          </p:nvPr>
        </p:nvSpPr>
        <p:spPr>
          <a:xfrm>
            <a:off x="281354" y="2180492"/>
            <a:ext cx="11437035" cy="4473526"/>
          </a:xfrm>
        </p:spPr>
        <p:txBody>
          <a:bodyPr>
            <a:normAutofit fontScale="47500" lnSpcReduction="20000"/>
          </a:bodyPr>
          <a:lstStyle/>
          <a:p>
            <a:pPr marL="0" indent="0">
              <a:lnSpc>
                <a:spcPct val="170000"/>
              </a:lnSpc>
              <a:buNone/>
            </a:pPr>
            <a:r>
              <a:rPr lang="es-ES" sz="2900" dirty="0"/>
              <a:t>a) </a:t>
            </a:r>
            <a:r>
              <a:rPr lang="es-ES" sz="2900" dirty="0" err="1"/>
              <a:t>DACyTAr</a:t>
            </a:r>
            <a:r>
              <a:rPr lang="es-ES" sz="2900" dirty="0"/>
              <a:t> “Portal de Datos de Ciencia y Técnica de Argentina - MINCYT”. Origen; quiénes participaron del proyecto inicial; datos de acceso; la Ley N°26.899 y los datos primarios; </a:t>
            </a:r>
          </a:p>
          <a:p>
            <a:pPr marL="0" indent="0">
              <a:lnSpc>
                <a:spcPct val="170000"/>
              </a:lnSpc>
              <a:buNone/>
            </a:pPr>
            <a:r>
              <a:rPr lang="es-ES" sz="2900" dirty="0"/>
              <a:t>b) Preguntas y respuestas sobre temas básicos (se incluye este tipo de preguntas y respuestas para que el kit de transparencias pueda ser utilizado por docentes, investigadores y que están destinados a los estudiantes que se inician en la realización de trabajos finales, tesis): </a:t>
            </a:r>
          </a:p>
          <a:p>
            <a:pPr marL="0" indent="0">
              <a:lnSpc>
                <a:spcPct val="170000"/>
              </a:lnSpc>
              <a:buNone/>
            </a:pPr>
            <a:r>
              <a:rPr lang="es-ES" sz="2900" dirty="0"/>
              <a:t>¿Qué son los datos primarios de investigación?</a:t>
            </a:r>
          </a:p>
          <a:p>
            <a:pPr marL="0" indent="0">
              <a:lnSpc>
                <a:spcPct val="170000"/>
              </a:lnSpc>
              <a:buNone/>
            </a:pPr>
            <a:r>
              <a:rPr lang="es-ES" sz="2900" dirty="0"/>
              <a:t>¿Qué son los conjuntos de datos primarios?</a:t>
            </a:r>
          </a:p>
          <a:p>
            <a:pPr marL="0" indent="0">
              <a:lnSpc>
                <a:spcPct val="170000"/>
              </a:lnSpc>
              <a:buNone/>
            </a:pPr>
            <a:r>
              <a:rPr lang="es-ES" sz="2900" dirty="0"/>
              <a:t>¿El </a:t>
            </a:r>
            <a:r>
              <a:rPr lang="es-ES" sz="2900" dirty="0" err="1"/>
              <a:t>DACyTAr</a:t>
            </a:r>
            <a:r>
              <a:rPr lang="es-ES" sz="2900" dirty="0"/>
              <a:t> excluye algún tipo de dato?</a:t>
            </a:r>
          </a:p>
          <a:p>
            <a:pPr marL="0" indent="0">
              <a:lnSpc>
                <a:spcPct val="170000"/>
              </a:lnSpc>
              <a:buNone/>
            </a:pPr>
            <a:r>
              <a:rPr lang="es-ES" sz="2900" dirty="0"/>
              <a:t>¿Por qué es importante visibilizar los datos? </a:t>
            </a:r>
          </a:p>
          <a:p>
            <a:pPr marL="0" indent="0">
              <a:lnSpc>
                <a:spcPct val="170000"/>
              </a:lnSpc>
              <a:buNone/>
            </a:pPr>
            <a:r>
              <a:rPr lang="es-ES" sz="2900" dirty="0"/>
              <a:t>¿Cuáles son los plazos que establece la Ley No. 26.899 para los datos? </a:t>
            </a:r>
          </a:p>
          <a:p>
            <a:pPr marL="0" indent="0">
              <a:lnSpc>
                <a:spcPct val="170000"/>
              </a:lnSpc>
              <a:buNone/>
            </a:pPr>
            <a:r>
              <a:rPr lang="es-ES" sz="2900" dirty="0"/>
              <a:t>La Ley No. 26.899 ¿</a:t>
            </a:r>
            <a:r>
              <a:rPr lang="es-ES" sz="2900" dirty="0" err="1"/>
              <a:t>preve</a:t>
            </a:r>
            <a:r>
              <a:rPr lang="es-ES" sz="2900" dirty="0"/>
              <a:t> excepciones? </a:t>
            </a:r>
          </a:p>
          <a:p>
            <a:endParaRPr lang="es-AR" dirty="0"/>
          </a:p>
        </p:txBody>
      </p:sp>
    </p:spTree>
    <p:extLst>
      <p:ext uri="{BB962C8B-B14F-4D97-AF65-F5344CB8AC3E}">
        <p14:creationId xmlns:p14="http://schemas.microsoft.com/office/powerpoint/2010/main" val="394773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7F7AE7-B21B-4D6C-ABC3-604EC9CD0BE2}"/>
              </a:ext>
            </a:extLst>
          </p:cNvPr>
          <p:cNvSpPr>
            <a:spLocks noGrp="1"/>
          </p:cNvSpPr>
          <p:nvPr>
            <p:ph type="title"/>
          </p:nvPr>
        </p:nvSpPr>
        <p:spPr/>
        <p:txBody>
          <a:bodyPr/>
          <a:lstStyle/>
          <a:p>
            <a:r>
              <a:rPr lang="es-AR" dirty="0"/>
              <a:t>Principios de las citaciones</a:t>
            </a:r>
          </a:p>
        </p:txBody>
      </p:sp>
      <p:sp>
        <p:nvSpPr>
          <p:cNvPr id="3" name="Marcador de contenido 2">
            <a:extLst>
              <a:ext uri="{FF2B5EF4-FFF2-40B4-BE49-F238E27FC236}">
                <a16:creationId xmlns:a16="http://schemas.microsoft.com/office/drawing/2014/main" id="{26A3DE41-974F-4178-86AB-D8464D355878}"/>
              </a:ext>
            </a:extLst>
          </p:cNvPr>
          <p:cNvSpPr>
            <a:spLocks noGrp="1"/>
          </p:cNvSpPr>
          <p:nvPr>
            <p:ph idx="1"/>
          </p:nvPr>
        </p:nvSpPr>
        <p:spPr/>
        <p:txBody>
          <a:bodyPr/>
          <a:lstStyle/>
          <a:p>
            <a:r>
              <a:rPr lang="es-ES" b="1" dirty="0">
                <a:solidFill>
                  <a:schemeClr val="bg1"/>
                </a:solidFill>
              </a:rPr>
              <a:t>3. Evidencia</a:t>
            </a:r>
          </a:p>
          <a:p>
            <a:r>
              <a:rPr lang="es-ES" dirty="0"/>
              <a:t>En la literatura académica, siempre y cuando una afirmación se base en datos, se deben citar los datos correspondientes.</a:t>
            </a:r>
          </a:p>
          <a:p>
            <a:endParaRPr lang="es-ES" dirty="0"/>
          </a:p>
          <a:p>
            <a:r>
              <a:rPr lang="es-ES" b="1" dirty="0">
                <a:solidFill>
                  <a:schemeClr val="bg1"/>
                </a:solidFill>
              </a:rPr>
              <a:t>4. Identificación única</a:t>
            </a:r>
          </a:p>
          <a:p>
            <a:r>
              <a:rPr lang="es-ES" dirty="0"/>
              <a:t>Una cita de datos debe incluir un método persistente para la identificación que sea procesable por máquina, globalmente único y ampliamente utilizado por una comunidad.</a:t>
            </a:r>
            <a:endParaRPr lang="es-AR" dirty="0"/>
          </a:p>
        </p:txBody>
      </p:sp>
      <p:pic>
        <p:nvPicPr>
          <p:cNvPr id="5" name="Imagen 4">
            <a:extLst>
              <a:ext uri="{FF2B5EF4-FFF2-40B4-BE49-F238E27FC236}">
                <a16:creationId xmlns:a16="http://schemas.microsoft.com/office/drawing/2014/main" id="{E55348FD-434E-4B95-9347-D95BABDF0680}"/>
              </a:ext>
            </a:extLst>
          </p:cNvPr>
          <p:cNvPicPr>
            <a:picLocks noChangeAspect="1"/>
          </p:cNvPicPr>
          <p:nvPr/>
        </p:nvPicPr>
        <p:blipFill>
          <a:blip r:embed="rId2"/>
          <a:stretch>
            <a:fillRect/>
          </a:stretch>
        </p:blipFill>
        <p:spPr>
          <a:xfrm>
            <a:off x="9664404" y="684044"/>
            <a:ext cx="2316681" cy="1219306"/>
          </a:xfrm>
          <a:prstGeom prst="rect">
            <a:avLst/>
          </a:prstGeom>
        </p:spPr>
      </p:pic>
    </p:spTree>
    <p:extLst>
      <p:ext uri="{BB962C8B-B14F-4D97-AF65-F5344CB8AC3E}">
        <p14:creationId xmlns:p14="http://schemas.microsoft.com/office/powerpoint/2010/main" val="375382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5E2DFF-2FEC-4B7D-A665-D5A28E450A5F}"/>
              </a:ext>
            </a:extLst>
          </p:cNvPr>
          <p:cNvSpPr>
            <a:spLocks noGrp="1"/>
          </p:cNvSpPr>
          <p:nvPr>
            <p:ph type="title"/>
          </p:nvPr>
        </p:nvSpPr>
        <p:spPr/>
        <p:txBody>
          <a:bodyPr/>
          <a:lstStyle/>
          <a:p>
            <a:r>
              <a:rPr lang="es-AR" dirty="0"/>
              <a:t>Principios de las citaciones</a:t>
            </a:r>
          </a:p>
        </p:txBody>
      </p:sp>
      <p:sp>
        <p:nvSpPr>
          <p:cNvPr id="3" name="Marcador de contenido 2">
            <a:extLst>
              <a:ext uri="{FF2B5EF4-FFF2-40B4-BE49-F238E27FC236}">
                <a16:creationId xmlns:a16="http://schemas.microsoft.com/office/drawing/2014/main" id="{CE3586A9-2CB9-437D-A377-2C7F4D569790}"/>
              </a:ext>
            </a:extLst>
          </p:cNvPr>
          <p:cNvSpPr>
            <a:spLocks noGrp="1"/>
          </p:cNvSpPr>
          <p:nvPr>
            <p:ph idx="1"/>
          </p:nvPr>
        </p:nvSpPr>
        <p:spPr>
          <a:xfrm>
            <a:off x="680321" y="2336872"/>
            <a:ext cx="9613861" cy="4176469"/>
          </a:xfrm>
        </p:spPr>
        <p:txBody>
          <a:bodyPr>
            <a:normAutofit lnSpcReduction="10000"/>
          </a:bodyPr>
          <a:lstStyle/>
          <a:p>
            <a:r>
              <a:rPr lang="es-ES" b="1" dirty="0">
                <a:solidFill>
                  <a:schemeClr val="bg1"/>
                </a:solidFill>
              </a:rPr>
              <a:t>5. Acceso</a:t>
            </a:r>
          </a:p>
          <a:p>
            <a:r>
              <a:rPr lang="es-ES" dirty="0"/>
              <a:t>Las citas de datos deben facilitar el acceso a los datos en sí mismos y a los metadatos, la documentación, el código y otros materiales asociados que sean necesarios para que tanto las personas como las máquinas hagan un uso informado de los datos de referencia.</a:t>
            </a:r>
          </a:p>
          <a:p>
            <a:endParaRPr lang="es-ES" dirty="0"/>
          </a:p>
          <a:p>
            <a:r>
              <a:rPr lang="es-ES" b="1" dirty="0">
                <a:solidFill>
                  <a:schemeClr val="bg1"/>
                </a:solidFill>
              </a:rPr>
              <a:t>6. Persistencia</a:t>
            </a:r>
          </a:p>
          <a:p>
            <a:r>
              <a:rPr lang="es-ES" dirty="0"/>
              <a:t>Los identificadores únicos y los metadatos que describen los datos y su disposición deben persistir, incluso más allá de la vida útil de los datos que describen.</a:t>
            </a:r>
            <a:endParaRPr lang="es-AR" dirty="0"/>
          </a:p>
        </p:txBody>
      </p:sp>
      <p:pic>
        <p:nvPicPr>
          <p:cNvPr id="5" name="Imagen 4">
            <a:extLst>
              <a:ext uri="{FF2B5EF4-FFF2-40B4-BE49-F238E27FC236}">
                <a16:creationId xmlns:a16="http://schemas.microsoft.com/office/drawing/2014/main" id="{09FF80DE-E449-44DE-8D3A-C7F073066C83}"/>
              </a:ext>
            </a:extLst>
          </p:cNvPr>
          <p:cNvPicPr>
            <a:picLocks noChangeAspect="1"/>
          </p:cNvPicPr>
          <p:nvPr/>
        </p:nvPicPr>
        <p:blipFill>
          <a:blip r:embed="rId2"/>
          <a:stretch>
            <a:fillRect/>
          </a:stretch>
        </p:blipFill>
        <p:spPr>
          <a:xfrm>
            <a:off x="9875319" y="684044"/>
            <a:ext cx="2316681" cy="1219306"/>
          </a:xfrm>
          <a:prstGeom prst="rect">
            <a:avLst/>
          </a:prstGeom>
        </p:spPr>
      </p:pic>
    </p:spTree>
    <p:extLst>
      <p:ext uri="{BB962C8B-B14F-4D97-AF65-F5344CB8AC3E}">
        <p14:creationId xmlns:p14="http://schemas.microsoft.com/office/powerpoint/2010/main" val="2182635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32CEA5-1222-43B7-829A-FA5CBF8EAB60}"/>
              </a:ext>
            </a:extLst>
          </p:cNvPr>
          <p:cNvSpPr>
            <a:spLocks noGrp="1"/>
          </p:cNvSpPr>
          <p:nvPr>
            <p:ph type="title"/>
          </p:nvPr>
        </p:nvSpPr>
        <p:spPr/>
        <p:txBody>
          <a:bodyPr/>
          <a:lstStyle/>
          <a:p>
            <a:r>
              <a:rPr lang="es-AR" dirty="0"/>
              <a:t>Principios de las citaciones</a:t>
            </a:r>
          </a:p>
        </p:txBody>
      </p:sp>
      <p:sp>
        <p:nvSpPr>
          <p:cNvPr id="3" name="Marcador de contenido 2">
            <a:extLst>
              <a:ext uri="{FF2B5EF4-FFF2-40B4-BE49-F238E27FC236}">
                <a16:creationId xmlns:a16="http://schemas.microsoft.com/office/drawing/2014/main" id="{11C01113-6B6C-4821-B986-F8CEE6A7885F}"/>
              </a:ext>
            </a:extLst>
          </p:cNvPr>
          <p:cNvSpPr>
            <a:spLocks noGrp="1"/>
          </p:cNvSpPr>
          <p:nvPr>
            <p:ph idx="1"/>
          </p:nvPr>
        </p:nvSpPr>
        <p:spPr>
          <a:xfrm>
            <a:off x="680320" y="2166425"/>
            <a:ext cx="11136541" cy="4586067"/>
          </a:xfrm>
        </p:spPr>
        <p:txBody>
          <a:bodyPr>
            <a:noAutofit/>
          </a:bodyPr>
          <a:lstStyle/>
          <a:p>
            <a:pPr>
              <a:lnSpc>
                <a:spcPct val="160000"/>
              </a:lnSpc>
            </a:pPr>
            <a:r>
              <a:rPr lang="es-ES" sz="1700" b="1" dirty="0">
                <a:solidFill>
                  <a:schemeClr val="bg1"/>
                </a:solidFill>
              </a:rPr>
              <a:t>7. Especificidad y verificabilidad</a:t>
            </a:r>
          </a:p>
          <a:p>
            <a:pPr>
              <a:lnSpc>
                <a:spcPct val="160000"/>
              </a:lnSpc>
            </a:pPr>
            <a:r>
              <a:rPr lang="es-ES" sz="1700" dirty="0"/>
              <a:t>Las citas de datos deben facilitar la identificación, el acceso y la verificación de los datos específicos que respaldan una afirmación. Las citas o metadatos de citas deben incluir información sobre la procedencia y la fijeza suficiente para facilitar la verificación de que el intervalo de tiempo específico, la versión y / o la porción granular de los datos recuperados posteriormente es la misma que se citó originalmente.</a:t>
            </a:r>
          </a:p>
          <a:p>
            <a:pPr>
              <a:lnSpc>
                <a:spcPct val="160000"/>
              </a:lnSpc>
            </a:pPr>
            <a:r>
              <a:rPr lang="es-ES" sz="1700" b="1" dirty="0">
                <a:solidFill>
                  <a:schemeClr val="bg1"/>
                </a:solidFill>
              </a:rPr>
              <a:t>8. Interoperabilidad y flexibilidad</a:t>
            </a:r>
          </a:p>
          <a:p>
            <a:pPr>
              <a:lnSpc>
                <a:spcPct val="160000"/>
              </a:lnSpc>
            </a:pPr>
            <a:r>
              <a:rPr lang="es-ES" sz="1700" dirty="0"/>
              <a:t>Los métodos de citación de datos deben ser lo suficientemente flexibles para adaptarse a las distintas prácticas entre comunidades, pero no deben diferir tanto que comprometan la interoperabilidad de las prácticas de citación de datos entre comunidades.</a:t>
            </a:r>
            <a:endParaRPr lang="es-AR" sz="1700" dirty="0"/>
          </a:p>
        </p:txBody>
      </p:sp>
      <p:pic>
        <p:nvPicPr>
          <p:cNvPr id="5" name="Imagen 4">
            <a:extLst>
              <a:ext uri="{FF2B5EF4-FFF2-40B4-BE49-F238E27FC236}">
                <a16:creationId xmlns:a16="http://schemas.microsoft.com/office/drawing/2014/main" id="{D5530DDC-0D69-4411-983A-C82F21821343}"/>
              </a:ext>
            </a:extLst>
          </p:cNvPr>
          <p:cNvPicPr>
            <a:picLocks noChangeAspect="1"/>
          </p:cNvPicPr>
          <p:nvPr/>
        </p:nvPicPr>
        <p:blipFill>
          <a:blip r:embed="rId2"/>
          <a:stretch>
            <a:fillRect/>
          </a:stretch>
        </p:blipFill>
        <p:spPr>
          <a:xfrm>
            <a:off x="9734742" y="684044"/>
            <a:ext cx="2316681" cy="1219306"/>
          </a:xfrm>
          <a:prstGeom prst="rect">
            <a:avLst/>
          </a:prstGeom>
        </p:spPr>
      </p:pic>
    </p:spTree>
    <p:extLst>
      <p:ext uri="{BB962C8B-B14F-4D97-AF65-F5344CB8AC3E}">
        <p14:creationId xmlns:p14="http://schemas.microsoft.com/office/powerpoint/2010/main" val="50418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B763E-814E-4D84-900F-1E03A5628C56}"/>
              </a:ext>
            </a:extLst>
          </p:cNvPr>
          <p:cNvSpPr>
            <a:spLocks noGrp="1"/>
          </p:cNvSpPr>
          <p:nvPr>
            <p:ph type="title"/>
          </p:nvPr>
        </p:nvSpPr>
        <p:spPr>
          <a:xfrm>
            <a:off x="239151" y="753228"/>
            <a:ext cx="10055031" cy="1080938"/>
          </a:xfrm>
        </p:spPr>
        <p:txBody>
          <a:bodyPr/>
          <a:lstStyle/>
          <a:p>
            <a:r>
              <a:rPr lang="es-AR" dirty="0"/>
              <a:t>Algunos aspectos importantes respecto de los datos - Sencillez</a:t>
            </a:r>
          </a:p>
        </p:txBody>
      </p:sp>
      <p:sp>
        <p:nvSpPr>
          <p:cNvPr id="3" name="Marcador de contenido 2">
            <a:extLst>
              <a:ext uri="{FF2B5EF4-FFF2-40B4-BE49-F238E27FC236}">
                <a16:creationId xmlns:a16="http://schemas.microsoft.com/office/drawing/2014/main" id="{ACECB7F5-6333-4AD5-B99D-2E1F4E3E14AE}"/>
              </a:ext>
            </a:extLst>
          </p:cNvPr>
          <p:cNvSpPr>
            <a:spLocks noGrp="1"/>
          </p:cNvSpPr>
          <p:nvPr>
            <p:ph idx="1"/>
          </p:nvPr>
        </p:nvSpPr>
        <p:spPr/>
        <p:txBody>
          <a:bodyPr/>
          <a:lstStyle/>
          <a:p>
            <a:r>
              <a:rPr lang="es-ES" b="1" dirty="0">
                <a:solidFill>
                  <a:schemeClr val="bg1"/>
                </a:solidFill>
              </a:rPr>
              <a:t>Sencillez</a:t>
            </a:r>
          </a:p>
          <a:p>
            <a:r>
              <a:rPr lang="es-ES" dirty="0"/>
              <a:t>Considere la posibilidad de publicar una versión de sus datos en CSV, para que puedan ser utilizados por más personas. CSV es legible por humanos por sí solo, pero también se puede ver y manipular con muchas herramientas existentes, como Google </a:t>
            </a:r>
            <a:r>
              <a:rPr lang="es-ES" dirty="0" err="1"/>
              <a:t>Sheets</a:t>
            </a:r>
            <a:r>
              <a:rPr lang="es-ES" dirty="0"/>
              <a:t> y </a:t>
            </a:r>
            <a:r>
              <a:rPr lang="es-ES" dirty="0" err="1"/>
              <a:t>OpenRefine</a:t>
            </a:r>
            <a:r>
              <a:rPr lang="es-ES" dirty="0"/>
              <a:t> . Los conjuntos de datos grandes o complejos se pueden distribuir a través de varios archivos CSV que contienen los datos acoplados. Sea creativo con la distribución y aumentará el interés en acceder a sus colecciones.</a:t>
            </a:r>
            <a:endParaRPr lang="es-AR" dirty="0"/>
          </a:p>
        </p:txBody>
      </p:sp>
    </p:spTree>
    <p:extLst>
      <p:ext uri="{BB962C8B-B14F-4D97-AF65-F5344CB8AC3E}">
        <p14:creationId xmlns:p14="http://schemas.microsoft.com/office/powerpoint/2010/main" val="1899441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4E0E07-DF0A-4FBE-986C-EE28F0FD9540}"/>
              </a:ext>
            </a:extLst>
          </p:cNvPr>
          <p:cNvSpPr>
            <a:spLocks noGrp="1"/>
          </p:cNvSpPr>
          <p:nvPr>
            <p:ph type="title"/>
          </p:nvPr>
        </p:nvSpPr>
        <p:spPr/>
        <p:txBody>
          <a:bodyPr/>
          <a:lstStyle/>
          <a:p>
            <a:r>
              <a:rPr lang="es-ES" dirty="0"/>
              <a:t>UNC – Oficina de Conocimiento Abierto</a:t>
            </a:r>
            <a:endParaRPr lang="es-AR" dirty="0"/>
          </a:p>
        </p:txBody>
      </p:sp>
      <p:sp>
        <p:nvSpPr>
          <p:cNvPr id="3" name="Marcador de contenido 2">
            <a:extLst>
              <a:ext uri="{FF2B5EF4-FFF2-40B4-BE49-F238E27FC236}">
                <a16:creationId xmlns:a16="http://schemas.microsoft.com/office/drawing/2014/main" id="{ACC58FDC-0BC2-43DC-BAEC-660F538B7CEE}"/>
              </a:ext>
            </a:extLst>
          </p:cNvPr>
          <p:cNvSpPr>
            <a:spLocks noGrp="1"/>
          </p:cNvSpPr>
          <p:nvPr>
            <p:ph idx="1"/>
          </p:nvPr>
        </p:nvSpPr>
        <p:spPr>
          <a:xfrm>
            <a:off x="680321" y="2336872"/>
            <a:ext cx="10728577" cy="4162401"/>
          </a:xfrm>
        </p:spPr>
        <p:txBody>
          <a:bodyPr>
            <a:normAutofit fontScale="55000" lnSpcReduction="20000"/>
          </a:bodyPr>
          <a:lstStyle/>
          <a:p>
            <a:pPr marL="0" indent="0">
              <a:lnSpc>
                <a:spcPct val="160000"/>
              </a:lnSpc>
              <a:buNone/>
            </a:pPr>
            <a:r>
              <a:rPr lang="es-ES" sz="2900" b="1" dirty="0"/>
              <a:t>¿Deposito mis datos primarios en </a:t>
            </a:r>
            <a:r>
              <a:rPr lang="es-ES" sz="2900" b="1" dirty="0" err="1"/>
              <a:t>DACyTAR</a:t>
            </a:r>
            <a:r>
              <a:rPr lang="es-ES" sz="2900" b="1" dirty="0"/>
              <a:t> o en el Repositorio de la UNC?</a:t>
            </a:r>
          </a:p>
          <a:p>
            <a:pPr marL="0" indent="0">
              <a:lnSpc>
                <a:spcPct val="160000"/>
              </a:lnSpc>
              <a:buNone/>
            </a:pPr>
            <a:r>
              <a:rPr lang="es-ES" sz="2900" dirty="0">
                <a:solidFill>
                  <a:schemeClr val="bg1"/>
                </a:solidFill>
              </a:rPr>
              <a:t>La Oficina de Conocimiento Abierto (OCA) se encarga de depositarlos en el Repositorio Digital Universitario (RDU) y sus datos serán  cosechados por </a:t>
            </a:r>
            <a:r>
              <a:rPr lang="es-ES" sz="2900" dirty="0" err="1">
                <a:solidFill>
                  <a:schemeClr val="bg1"/>
                </a:solidFill>
              </a:rPr>
              <a:t>DACyTAr</a:t>
            </a:r>
            <a:r>
              <a:rPr lang="es-ES" sz="2900" dirty="0">
                <a:solidFill>
                  <a:schemeClr val="bg1"/>
                </a:solidFill>
              </a:rPr>
              <a:t>. </a:t>
            </a:r>
          </a:p>
          <a:p>
            <a:pPr>
              <a:lnSpc>
                <a:spcPct val="160000"/>
              </a:lnSpc>
            </a:pPr>
            <a:endParaRPr lang="es-ES" sz="2900" b="1" dirty="0">
              <a:solidFill>
                <a:schemeClr val="bg1"/>
              </a:solidFill>
            </a:endParaRPr>
          </a:p>
          <a:p>
            <a:pPr marL="0" indent="0">
              <a:lnSpc>
                <a:spcPct val="160000"/>
              </a:lnSpc>
              <a:buNone/>
            </a:pPr>
            <a:r>
              <a:rPr lang="es-ES" sz="2900" b="1" dirty="0"/>
              <a:t>¿Cómo es el proceso?</a:t>
            </a:r>
          </a:p>
          <a:p>
            <a:pPr marL="0" indent="0">
              <a:lnSpc>
                <a:spcPct val="160000"/>
              </a:lnSpc>
              <a:buNone/>
            </a:pPr>
            <a:r>
              <a:rPr lang="es-ES" sz="2900" dirty="0">
                <a:solidFill>
                  <a:schemeClr val="bg1"/>
                </a:solidFill>
              </a:rPr>
              <a:t>Sencillo, se competa un formulario que a continuación le mostramos dónde se localiza y el personal especializado de la OCA, se contactará con Ud. para solicitarle más información. Actualmente el proceso es bajo la modalidad a distancia. Si le surgen dudas podemos encontrarnos en una reunión virtual (</a:t>
            </a:r>
            <a:r>
              <a:rPr lang="es-ES" sz="2900" dirty="0" err="1">
                <a:solidFill>
                  <a:schemeClr val="bg1"/>
                </a:solidFill>
              </a:rPr>
              <a:t>meet</a:t>
            </a:r>
            <a:r>
              <a:rPr lang="es-ES" sz="2900" dirty="0">
                <a:solidFill>
                  <a:schemeClr val="bg1"/>
                </a:solidFill>
              </a:rPr>
              <a:t>). Luego de la pandemia se mantendrá esa modalidad, pero también serán muy bienvenidos a las oficinas de la OCA, en el 3° Piso del Pabellón Argentina. Incluimos luego, un video para que nos localice.</a:t>
            </a:r>
          </a:p>
          <a:p>
            <a:endParaRPr lang="es-ES" dirty="0">
              <a:solidFill>
                <a:schemeClr val="bg1"/>
              </a:solidFill>
            </a:endParaRPr>
          </a:p>
          <a:p>
            <a:endParaRPr lang="es-ES" b="1" dirty="0">
              <a:solidFill>
                <a:schemeClr val="bg1"/>
              </a:solidFill>
            </a:endParaRPr>
          </a:p>
          <a:p>
            <a:endParaRPr lang="es-ES" b="1" dirty="0">
              <a:solidFill>
                <a:schemeClr val="bg1"/>
              </a:solidFill>
            </a:endParaRPr>
          </a:p>
          <a:p>
            <a:endParaRPr lang="es-ES" b="1" dirty="0">
              <a:solidFill>
                <a:schemeClr val="bg1"/>
              </a:solidFill>
            </a:endParaRPr>
          </a:p>
          <a:p>
            <a:endParaRPr lang="es-ES" dirty="0"/>
          </a:p>
          <a:p>
            <a:endParaRPr lang="es-AR" dirty="0"/>
          </a:p>
        </p:txBody>
      </p:sp>
    </p:spTree>
    <p:extLst>
      <p:ext uri="{BB962C8B-B14F-4D97-AF65-F5344CB8AC3E}">
        <p14:creationId xmlns:p14="http://schemas.microsoft.com/office/powerpoint/2010/main" val="830425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5443BD8-2880-4A08-A230-3FFBED898ED1}"/>
              </a:ext>
            </a:extLst>
          </p:cNvPr>
          <p:cNvPicPr>
            <a:picLocks noChangeAspect="1"/>
          </p:cNvPicPr>
          <p:nvPr/>
        </p:nvPicPr>
        <p:blipFill>
          <a:blip r:embed="rId2"/>
          <a:stretch>
            <a:fillRect/>
          </a:stretch>
        </p:blipFill>
        <p:spPr>
          <a:xfrm>
            <a:off x="1103398" y="1585613"/>
            <a:ext cx="9153785" cy="5146492"/>
          </a:xfrm>
          <a:prstGeom prst="rect">
            <a:avLst/>
          </a:prstGeom>
        </p:spPr>
      </p:pic>
      <p:sp>
        <p:nvSpPr>
          <p:cNvPr id="3" name="CuadroTexto 2">
            <a:extLst>
              <a:ext uri="{FF2B5EF4-FFF2-40B4-BE49-F238E27FC236}">
                <a16:creationId xmlns:a16="http://schemas.microsoft.com/office/drawing/2014/main" id="{D3FAA889-04D5-46BB-887A-0E8A7F649937}"/>
              </a:ext>
            </a:extLst>
          </p:cNvPr>
          <p:cNvSpPr txBox="1"/>
          <p:nvPr/>
        </p:nvSpPr>
        <p:spPr>
          <a:xfrm>
            <a:off x="2093843" y="132520"/>
            <a:ext cx="6904383" cy="1200329"/>
          </a:xfrm>
          <a:prstGeom prst="rect">
            <a:avLst/>
          </a:prstGeom>
          <a:noFill/>
        </p:spPr>
        <p:txBody>
          <a:bodyPr wrap="square" rtlCol="0">
            <a:spAutoFit/>
          </a:bodyPr>
          <a:lstStyle/>
          <a:p>
            <a:r>
              <a:rPr lang="es-ES" sz="2400" dirty="0"/>
              <a:t>Repositorio Digital de la UNC -  Acceso directo a los Datos Primarios</a:t>
            </a:r>
          </a:p>
          <a:p>
            <a:r>
              <a:rPr lang="es-AR" sz="2400" dirty="0">
                <a:hlinkClick r:id="rId3"/>
              </a:rPr>
              <a:t>https://rdu.unc.edu.ar/handle/11086/12911</a:t>
            </a:r>
            <a:r>
              <a:rPr lang="es-AR" sz="2400" dirty="0"/>
              <a:t> </a:t>
            </a:r>
          </a:p>
        </p:txBody>
      </p:sp>
    </p:spTree>
    <p:extLst>
      <p:ext uri="{BB962C8B-B14F-4D97-AF65-F5344CB8AC3E}">
        <p14:creationId xmlns:p14="http://schemas.microsoft.com/office/powerpoint/2010/main" val="2986514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BA7D73A-08C8-4242-861C-67F32A145B92}"/>
              </a:ext>
            </a:extLst>
          </p:cNvPr>
          <p:cNvPicPr>
            <a:picLocks noChangeAspect="1"/>
          </p:cNvPicPr>
          <p:nvPr/>
        </p:nvPicPr>
        <p:blipFill>
          <a:blip r:embed="rId2"/>
          <a:stretch>
            <a:fillRect/>
          </a:stretch>
        </p:blipFill>
        <p:spPr>
          <a:xfrm>
            <a:off x="1491175" y="1429544"/>
            <a:ext cx="9432475" cy="5303178"/>
          </a:xfrm>
          <a:prstGeom prst="rect">
            <a:avLst/>
          </a:prstGeom>
        </p:spPr>
      </p:pic>
      <p:sp>
        <p:nvSpPr>
          <p:cNvPr id="3" name="CuadroTexto 2">
            <a:extLst>
              <a:ext uri="{FF2B5EF4-FFF2-40B4-BE49-F238E27FC236}">
                <a16:creationId xmlns:a16="http://schemas.microsoft.com/office/drawing/2014/main" id="{89C7CD35-7EAF-4F45-95D6-29293959B581}"/>
              </a:ext>
            </a:extLst>
          </p:cNvPr>
          <p:cNvSpPr txBox="1"/>
          <p:nvPr/>
        </p:nvSpPr>
        <p:spPr>
          <a:xfrm>
            <a:off x="2686929" y="323557"/>
            <a:ext cx="7329268" cy="707886"/>
          </a:xfrm>
          <a:prstGeom prst="rect">
            <a:avLst/>
          </a:prstGeom>
          <a:noFill/>
        </p:spPr>
        <p:txBody>
          <a:bodyPr wrap="square" rtlCol="0">
            <a:spAutoFit/>
          </a:bodyPr>
          <a:lstStyle/>
          <a:p>
            <a:r>
              <a:rPr lang="es-ES" sz="2000" dirty="0"/>
              <a:t>https://rdu.unc.edu.ar/handle/11086/12911 </a:t>
            </a:r>
          </a:p>
          <a:p>
            <a:r>
              <a:rPr lang="es-ES" sz="2000" dirty="0"/>
              <a:t>Debe cliquear dónde dice formulario en rojo </a:t>
            </a:r>
            <a:endParaRPr lang="es-AR" sz="2000" dirty="0"/>
          </a:p>
        </p:txBody>
      </p:sp>
    </p:spTree>
    <p:extLst>
      <p:ext uri="{BB962C8B-B14F-4D97-AF65-F5344CB8AC3E}">
        <p14:creationId xmlns:p14="http://schemas.microsoft.com/office/powerpoint/2010/main" val="309077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576282E-9FF2-4408-BC75-66D9B69E2249}"/>
              </a:ext>
            </a:extLst>
          </p:cNvPr>
          <p:cNvPicPr>
            <a:picLocks noChangeAspect="1"/>
          </p:cNvPicPr>
          <p:nvPr/>
        </p:nvPicPr>
        <p:blipFill>
          <a:blip r:embed="rId2"/>
          <a:stretch>
            <a:fillRect/>
          </a:stretch>
        </p:blipFill>
        <p:spPr>
          <a:xfrm>
            <a:off x="1818175" y="2089096"/>
            <a:ext cx="7869164" cy="4424245"/>
          </a:xfrm>
          <a:prstGeom prst="rect">
            <a:avLst/>
          </a:prstGeom>
        </p:spPr>
      </p:pic>
      <p:sp>
        <p:nvSpPr>
          <p:cNvPr id="4" name="CuadroTexto 3">
            <a:extLst>
              <a:ext uri="{FF2B5EF4-FFF2-40B4-BE49-F238E27FC236}">
                <a16:creationId xmlns:a16="http://schemas.microsoft.com/office/drawing/2014/main" id="{CE57EA88-9544-4871-BBAC-29881CFE4661}"/>
              </a:ext>
            </a:extLst>
          </p:cNvPr>
          <p:cNvSpPr txBox="1"/>
          <p:nvPr/>
        </p:nvSpPr>
        <p:spPr>
          <a:xfrm>
            <a:off x="2504661" y="503583"/>
            <a:ext cx="6533322" cy="1754326"/>
          </a:xfrm>
          <a:prstGeom prst="rect">
            <a:avLst/>
          </a:prstGeom>
          <a:noFill/>
        </p:spPr>
        <p:txBody>
          <a:bodyPr wrap="square" rtlCol="0">
            <a:spAutoFit/>
          </a:bodyPr>
          <a:lstStyle/>
          <a:p>
            <a:r>
              <a:rPr lang="es-ES" dirty="0"/>
              <a:t>Formulario Datos Primarios de Investigación</a:t>
            </a:r>
          </a:p>
          <a:p>
            <a:endParaRPr lang="es-ES" dirty="0"/>
          </a:p>
          <a:p>
            <a:r>
              <a:rPr lang="es-ES" dirty="0">
                <a:hlinkClick r:id="rId3"/>
              </a:rPr>
              <a:t>https://docs.google.com/forms/d/e/1FAIpQLSdBez3oZsUIFhytBXTvdYdlCf9FP81cbxizmLbeBxopTPL1Ng/viewform</a:t>
            </a:r>
            <a:r>
              <a:rPr lang="es-ES" dirty="0"/>
              <a:t> </a:t>
            </a:r>
          </a:p>
          <a:p>
            <a:endParaRPr lang="es-ES" dirty="0"/>
          </a:p>
          <a:p>
            <a:endParaRPr lang="es-AR" dirty="0"/>
          </a:p>
        </p:txBody>
      </p:sp>
    </p:spTree>
    <p:extLst>
      <p:ext uri="{BB962C8B-B14F-4D97-AF65-F5344CB8AC3E}">
        <p14:creationId xmlns:p14="http://schemas.microsoft.com/office/powerpoint/2010/main" val="2627003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12E2A-F5E1-47B6-A43B-29089C4CE67D}"/>
              </a:ext>
            </a:extLst>
          </p:cNvPr>
          <p:cNvSpPr>
            <a:spLocks noGrp="1"/>
          </p:cNvSpPr>
          <p:nvPr>
            <p:ph type="title"/>
          </p:nvPr>
        </p:nvSpPr>
        <p:spPr>
          <a:xfrm>
            <a:off x="342696" y="725092"/>
            <a:ext cx="10362817" cy="1080938"/>
          </a:xfrm>
        </p:spPr>
        <p:txBody>
          <a:bodyPr/>
          <a:lstStyle/>
          <a:p>
            <a:r>
              <a:rPr lang="es-ES" dirty="0"/>
              <a:t>Proyecto a mediano plazo . Políticas Datos UNC</a:t>
            </a:r>
            <a:endParaRPr lang="es-AR" dirty="0"/>
          </a:p>
        </p:txBody>
      </p:sp>
      <p:sp>
        <p:nvSpPr>
          <p:cNvPr id="3" name="Marcador de contenido 2">
            <a:extLst>
              <a:ext uri="{FF2B5EF4-FFF2-40B4-BE49-F238E27FC236}">
                <a16:creationId xmlns:a16="http://schemas.microsoft.com/office/drawing/2014/main" id="{60D0EBD2-EAAD-488D-B03C-EEB408EA1484}"/>
              </a:ext>
            </a:extLst>
          </p:cNvPr>
          <p:cNvSpPr>
            <a:spLocks noGrp="1"/>
          </p:cNvSpPr>
          <p:nvPr>
            <p:ph idx="1"/>
          </p:nvPr>
        </p:nvSpPr>
        <p:spPr>
          <a:xfrm>
            <a:off x="680321" y="2210262"/>
            <a:ext cx="10827051" cy="4331213"/>
          </a:xfrm>
        </p:spPr>
        <p:txBody>
          <a:bodyPr>
            <a:normAutofit fontScale="25000" lnSpcReduction="20000"/>
          </a:bodyPr>
          <a:lstStyle/>
          <a:p>
            <a:pPr marL="0" indent="0">
              <a:lnSpc>
                <a:spcPct val="170000"/>
              </a:lnSpc>
              <a:buNone/>
            </a:pPr>
            <a:r>
              <a:rPr lang="es-ES" sz="7200" dirty="0"/>
              <a:t>2021 Primer semestre. Redacción de las Políticas para Datos Primarios de la UNC.</a:t>
            </a:r>
          </a:p>
          <a:p>
            <a:pPr marL="0" indent="0">
              <a:lnSpc>
                <a:spcPct val="170000"/>
              </a:lnSpc>
              <a:buNone/>
            </a:pPr>
            <a:r>
              <a:rPr lang="es-ES" sz="7200" b="1" dirty="0">
                <a:solidFill>
                  <a:schemeClr val="bg1"/>
                </a:solidFill>
              </a:rPr>
              <a:t>¿Quiénes participarán? </a:t>
            </a:r>
          </a:p>
          <a:p>
            <a:pPr marL="0" indent="0">
              <a:lnSpc>
                <a:spcPct val="170000"/>
              </a:lnSpc>
              <a:buNone/>
            </a:pPr>
            <a:r>
              <a:rPr lang="es-ES" sz="7200" dirty="0"/>
              <a:t>La OCA  elaborará  un documento base, y lo pondrá a debate de las/los Secretarias/os de Ciencia y Técnica y las/los Secretarias/os de Asuntos Académicos de Grado y Posgrado y otros protagonistas de la comunidad universitaria.</a:t>
            </a:r>
          </a:p>
          <a:p>
            <a:pPr marL="0" indent="0">
              <a:lnSpc>
                <a:spcPct val="170000"/>
              </a:lnSpc>
              <a:buNone/>
            </a:pPr>
            <a:r>
              <a:rPr lang="es-ES" sz="7200" dirty="0"/>
              <a:t>Se procederá de forma similar a la redacción de las “Políticas Institucionales de Acceso Abierto para Publicaciones de la Universidad Nacional de Córdoba”, sancionadas por el HCS en 2017. </a:t>
            </a:r>
          </a:p>
          <a:p>
            <a:pPr marL="0" indent="0">
              <a:lnSpc>
                <a:spcPct val="170000"/>
              </a:lnSpc>
              <a:buNone/>
            </a:pPr>
            <a:r>
              <a:rPr lang="es-ES" sz="7200" dirty="0"/>
              <a:t>Este procedimiento puede variar de acuerdo a las sugerencias de las autoridades de la UNC.</a:t>
            </a:r>
          </a:p>
          <a:p>
            <a:pPr marL="0" indent="0">
              <a:buNone/>
            </a:pPr>
            <a:endParaRPr lang="es-ES" sz="6200" dirty="0"/>
          </a:p>
          <a:p>
            <a:endParaRPr lang="es-AR" dirty="0"/>
          </a:p>
        </p:txBody>
      </p:sp>
    </p:spTree>
    <p:extLst>
      <p:ext uri="{BB962C8B-B14F-4D97-AF65-F5344CB8AC3E}">
        <p14:creationId xmlns:p14="http://schemas.microsoft.com/office/powerpoint/2010/main" val="553189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FA730-76B7-4505-A183-9E8FA90D2F99}"/>
              </a:ext>
            </a:extLst>
          </p:cNvPr>
          <p:cNvSpPr>
            <a:spLocks noGrp="1"/>
          </p:cNvSpPr>
          <p:nvPr>
            <p:ph type="title"/>
          </p:nvPr>
        </p:nvSpPr>
        <p:spPr/>
        <p:txBody>
          <a:bodyPr/>
          <a:lstStyle/>
          <a:p>
            <a:r>
              <a:rPr lang="es-ES" dirty="0"/>
              <a:t>¿Dónde localizo a la Oficina de Conocimiento Abierto?</a:t>
            </a:r>
            <a:endParaRPr lang="es-AR" dirty="0"/>
          </a:p>
        </p:txBody>
      </p:sp>
      <p:sp>
        <p:nvSpPr>
          <p:cNvPr id="3" name="Marcador de contenido 2">
            <a:extLst>
              <a:ext uri="{FF2B5EF4-FFF2-40B4-BE49-F238E27FC236}">
                <a16:creationId xmlns:a16="http://schemas.microsoft.com/office/drawing/2014/main" id="{BE62D3D8-086D-4FDA-B1FF-AEB9747E7F33}"/>
              </a:ext>
            </a:extLst>
          </p:cNvPr>
          <p:cNvSpPr>
            <a:spLocks noGrp="1"/>
          </p:cNvSpPr>
          <p:nvPr>
            <p:ph idx="1"/>
          </p:nvPr>
        </p:nvSpPr>
        <p:spPr/>
        <p:txBody>
          <a:bodyPr/>
          <a:lstStyle/>
          <a:p>
            <a:endParaRPr lang="es-AR" dirty="0"/>
          </a:p>
          <a:p>
            <a:r>
              <a:rPr lang="es-AR" dirty="0">
                <a:hlinkClick r:id="rId2"/>
              </a:rPr>
              <a:t>https://www.youtube.com/watch?v=yllvbDM6jM0</a:t>
            </a:r>
            <a:r>
              <a:rPr lang="es-AR" dirty="0"/>
              <a:t> </a:t>
            </a:r>
          </a:p>
        </p:txBody>
      </p:sp>
      <p:pic>
        <p:nvPicPr>
          <p:cNvPr id="4" name="Imagen 3">
            <a:extLst>
              <a:ext uri="{FF2B5EF4-FFF2-40B4-BE49-F238E27FC236}">
                <a16:creationId xmlns:a16="http://schemas.microsoft.com/office/drawing/2014/main" id="{76C10158-E4EF-40CC-B312-675EA858D694}"/>
              </a:ext>
            </a:extLst>
          </p:cNvPr>
          <p:cNvPicPr>
            <a:picLocks noChangeAspect="1"/>
          </p:cNvPicPr>
          <p:nvPr/>
        </p:nvPicPr>
        <p:blipFill>
          <a:blip r:embed="rId3"/>
          <a:stretch>
            <a:fillRect/>
          </a:stretch>
        </p:blipFill>
        <p:spPr>
          <a:xfrm>
            <a:off x="4195101" y="3429000"/>
            <a:ext cx="7481083" cy="2992433"/>
          </a:xfrm>
          <a:prstGeom prst="rect">
            <a:avLst/>
          </a:prstGeom>
        </p:spPr>
      </p:pic>
    </p:spTree>
    <p:extLst>
      <p:ext uri="{BB962C8B-B14F-4D97-AF65-F5344CB8AC3E}">
        <p14:creationId xmlns:p14="http://schemas.microsoft.com/office/powerpoint/2010/main" val="418389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C0ECC-C167-440F-8B27-DBB39D72C805}"/>
              </a:ext>
            </a:extLst>
          </p:cNvPr>
          <p:cNvSpPr>
            <a:spLocks noGrp="1"/>
          </p:cNvSpPr>
          <p:nvPr>
            <p:ph type="title"/>
          </p:nvPr>
        </p:nvSpPr>
        <p:spPr/>
        <p:txBody>
          <a:bodyPr/>
          <a:lstStyle/>
          <a:p>
            <a:r>
              <a:rPr lang="es-AR" dirty="0"/>
              <a:t>Contenido de la presentación</a:t>
            </a:r>
          </a:p>
        </p:txBody>
      </p:sp>
      <p:sp>
        <p:nvSpPr>
          <p:cNvPr id="3" name="Marcador de contenido 2">
            <a:extLst>
              <a:ext uri="{FF2B5EF4-FFF2-40B4-BE49-F238E27FC236}">
                <a16:creationId xmlns:a16="http://schemas.microsoft.com/office/drawing/2014/main" id="{9D95D846-152C-42C5-AF37-873C27C7DA89}"/>
              </a:ext>
            </a:extLst>
          </p:cNvPr>
          <p:cNvSpPr>
            <a:spLocks noGrp="1"/>
          </p:cNvSpPr>
          <p:nvPr>
            <p:ph idx="1"/>
          </p:nvPr>
        </p:nvSpPr>
        <p:spPr>
          <a:xfrm>
            <a:off x="680321" y="1997612"/>
            <a:ext cx="9613861" cy="4459459"/>
          </a:xfrm>
        </p:spPr>
        <p:txBody>
          <a:bodyPr>
            <a:normAutofit/>
          </a:bodyPr>
          <a:lstStyle/>
          <a:p>
            <a:r>
              <a:rPr lang="es-ES" dirty="0"/>
              <a:t>¿Cómo se protegen los derechos de autor? </a:t>
            </a:r>
          </a:p>
          <a:p>
            <a:r>
              <a:rPr lang="es-ES" dirty="0"/>
              <a:t>La citación de los Datos primarios de Investigación.</a:t>
            </a:r>
          </a:p>
          <a:p>
            <a:r>
              <a:rPr lang="es-ES" dirty="0"/>
              <a:t>Principios de las citaciones (FORCE 11).</a:t>
            </a:r>
          </a:p>
          <a:p>
            <a:r>
              <a:rPr lang="es-ES" dirty="0"/>
              <a:t>Publicar una versión de sus datos en CSV.</a:t>
            </a:r>
          </a:p>
          <a:p>
            <a:r>
              <a:rPr lang="es-ES" dirty="0"/>
              <a:t>UNC – Oficina de Conocimiento Abierto:</a:t>
            </a:r>
          </a:p>
          <a:p>
            <a:r>
              <a:rPr lang="es-ES" dirty="0"/>
              <a:t>¿Deposito mis datos primarios en </a:t>
            </a:r>
            <a:r>
              <a:rPr lang="es-ES" dirty="0" err="1"/>
              <a:t>DACyTAR</a:t>
            </a:r>
            <a:r>
              <a:rPr lang="es-ES" dirty="0"/>
              <a:t> o en el Repositorio de la UNC?</a:t>
            </a:r>
          </a:p>
          <a:p>
            <a:r>
              <a:rPr lang="es-ES" dirty="0"/>
              <a:t>¿Cómo es el proceso?</a:t>
            </a:r>
          </a:p>
          <a:p>
            <a:r>
              <a:rPr lang="es-ES" dirty="0"/>
              <a:t>Formulario para completar datos primarios.</a:t>
            </a:r>
          </a:p>
          <a:p>
            <a:r>
              <a:rPr lang="es-ES" dirty="0"/>
              <a:t>Proyecto a mediano plazo . Políticas Datos UNC</a:t>
            </a:r>
          </a:p>
          <a:p>
            <a:endParaRPr lang="es-ES" dirty="0"/>
          </a:p>
          <a:p>
            <a:endParaRPr lang="es-ES" dirty="0"/>
          </a:p>
          <a:p>
            <a:endParaRPr lang="es-ES" dirty="0"/>
          </a:p>
          <a:p>
            <a:endParaRPr lang="es-ES" dirty="0"/>
          </a:p>
          <a:p>
            <a:endParaRPr lang="es-ES" dirty="0"/>
          </a:p>
          <a:p>
            <a:endParaRPr lang="es-ES" dirty="0"/>
          </a:p>
          <a:p>
            <a:endParaRPr lang="es-AR" dirty="0"/>
          </a:p>
        </p:txBody>
      </p:sp>
    </p:spTree>
    <p:extLst>
      <p:ext uri="{BB962C8B-B14F-4D97-AF65-F5344CB8AC3E}">
        <p14:creationId xmlns:p14="http://schemas.microsoft.com/office/powerpoint/2010/main" val="4261996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893" y="649061"/>
            <a:ext cx="8911687" cy="1280890"/>
          </a:xfrm>
        </p:spPr>
        <p:txBody>
          <a:bodyPr>
            <a:normAutofit/>
          </a:bodyPr>
          <a:lstStyle/>
          <a:p>
            <a:r>
              <a:rPr lang="es-ES" b="1" dirty="0"/>
              <a:t>PRINCIPIOS FAIR </a:t>
            </a:r>
            <a:br>
              <a:rPr lang="es-ES" b="1" dirty="0"/>
            </a:br>
            <a:r>
              <a:rPr lang="es-ES" sz="2700" dirty="0"/>
              <a:t>para el manejo y administración de datos científicos</a:t>
            </a:r>
            <a:endParaRPr lang="es-AR" sz="2700" dirty="0"/>
          </a:p>
        </p:txBody>
      </p:sp>
      <p:pic>
        <p:nvPicPr>
          <p:cNvPr id="1026" name="Picture 2" descr="Los Principios FAIR premiados como uno de “los mejores articulos de 2016”,  según la International Medical Informatics Association (IM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3438" y="2553419"/>
            <a:ext cx="6761875" cy="229798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A2320937-8974-4E12-97D3-D4C6E6452D7A}"/>
              </a:ext>
            </a:extLst>
          </p:cNvPr>
          <p:cNvSpPr txBox="1"/>
          <p:nvPr/>
        </p:nvSpPr>
        <p:spPr>
          <a:xfrm>
            <a:off x="469773" y="5474868"/>
            <a:ext cx="6761875" cy="923330"/>
          </a:xfrm>
          <a:prstGeom prst="rect">
            <a:avLst/>
          </a:prstGeom>
          <a:noFill/>
        </p:spPr>
        <p:txBody>
          <a:bodyPr wrap="square" rtlCol="0">
            <a:spAutoFit/>
          </a:bodyPr>
          <a:lstStyle/>
          <a:p>
            <a:r>
              <a:rPr lang="es-ES" b="1" dirty="0">
                <a:solidFill>
                  <a:schemeClr val="bg1"/>
                </a:solidFill>
              </a:rPr>
              <a:t>El MINCYT promueve los Principios FAIR como una forma de producir, gestionar y compartir datos científicos.</a:t>
            </a:r>
          </a:p>
          <a:p>
            <a:endParaRPr lang="es-ES" dirty="0"/>
          </a:p>
        </p:txBody>
      </p:sp>
    </p:spTree>
    <p:extLst>
      <p:ext uri="{BB962C8B-B14F-4D97-AF65-F5344CB8AC3E}">
        <p14:creationId xmlns:p14="http://schemas.microsoft.com/office/powerpoint/2010/main" val="1648126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PRINCIPIOS FAIR</a:t>
            </a:r>
            <a:endParaRPr lang="es-AR" b="1" dirty="0"/>
          </a:p>
        </p:txBody>
      </p:sp>
      <p:sp>
        <p:nvSpPr>
          <p:cNvPr id="3" name="Marcador de contenido 2"/>
          <p:cNvSpPr>
            <a:spLocks noGrp="1"/>
          </p:cNvSpPr>
          <p:nvPr>
            <p:ph idx="1"/>
          </p:nvPr>
        </p:nvSpPr>
        <p:spPr/>
        <p:txBody>
          <a:bodyPr>
            <a:normAutofit/>
          </a:bodyPr>
          <a:lstStyle/>
          <a:p>
            <a:pPr marL="0" indent="0">
              <a:buNone/>
            </a:pPr>
            <a:r>
              <a:rPr lang="es-ES" sz="4000" dirty="0"/>
              <a:t>Ponen énfasis específico en mejorar la capacidad de las computadoras para encontrar y utilizar automáticamente los datos o cualquier objeto digital.</a:t>
            </a:r>
            <a:endParaRPr lang="es-AR" sz="4000" dirty="0"/>
          </a:p>
        </p:txBody>
      </p:sp>
    </p:spTree>
    <p:extLst>
      <p:ext uri="{BB962C8B-B14F-4D97-AF65-F5344CB8AC3E}">
        <p14:creationId xmlns:p14="http://schemas.microsoft.com/office/powerpoint/2010/main" val="1493010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E5CBF5-20DE-4151-B099-020FC4DBED82}"/>
              </a:ext>
            </a:extLst>
          </p:cNvPr>
          <p:cNvSpPr>
            <a:spLocks noGrp="1"/>
          </p:cNvSpPr>
          <p:nvPr>
            <p:ph type="title"/>
          </p:nvPr>
        </p:nvSpPr>
        <p:spPr/>
        <p:txBody>
          <a:bodyPr/>
          <a:lstStyle/>
          <a:p>
            <a:r>
              <a:rPr lang="es-ES" dirty="0" err="1"/>
              <a:t>DACyTAr</a:t>
            </a:r>
            <a:r>
              <a:rPr lang="es-ES" dirty="0"/>
              <a:t> - Principios FAIR</a:t>
            </a:r>
            <a:endParaRPr lang="es-AR" dirty="0"/>
          </a:p>
        </p:txBody>
      </p:sp>
      <p:sp>
        <p:nvSpPr>
          <p:cNvPr id="3" name="Marcador de contenido 2">
            <a:extLst>
              <a:ext uri="{FF2B5EF4-FFF2-40B4-BE49-F238E27FC236}">
                <a16:creationId xmlns:a16="http://schemas.microsoft.com/office/drawing/2014/main" id="{C0D6BEA0-B8BE-4187-9900-0B2A17C4FC44}"/>
              </a:ext>
            </a:extLst>
          </p:cNvPr>
          <p:cNvSpPr>
            <a:spLocks noGrp="1"/>
          </p:cNvSpPr>
          <p:nvPr>
            <p:ph idx="1"/>
          </p:nvPr>
        </p:nvSpPr>
        <p:spPr/>
        <p:txBody>
          <a:bodyPr/>
          <a:lstStyle/>
          <a:p>
            <a:r>
              <a:rPr lang="es-ES" dirty="0"/>
              <a:t>Fueron publicados por: </a:t>
            </a:r>
            <a:r>
              <a:rPr lang="es-ES" dirty="0" err="1"/>
              <a:t>Nature</a:t>
            </a:r>
            <a:r>
              <a:rPr lang="es-ES" dirty="0"/>
              <a:t> Publishing </a:t>
            </a:r>
            <a:r>
              <a:rPr lang="es-ES" dirty="0" err="1"/>
              <a:t>Group</a:t>
            </a:r>
            <a:r>
              <a:rPr lang="es-ES" dirty="0"/>
              <a:t> </a:t>
            </a:r>
          </a:p>
          <a:p>
            <a:r>
              <a:rPr lang="es-ES" dirty="0"/>
              <a:t>revista </a:t>
            </a:r>
            <a:r>
              <a:rPr lang="es-ES" dirty="0" err="1"/>
              <a:t>Scientific</a:t>
            </a:r>
            <a:r>
              <a:rPr lang="es-ES" dirty="0"/>
              <a:t> Data (2016)                  Buenas prácticas</a:t>
            </a:r>
          </a:p>
          <a:p>
            <a:endParaRPr lang="es-ES" dirty="0"/>
          </a:p>
          <a:p>
            <a:r>
              <a:rPr lang="es-ES" sz="2800" dirty="0"/>
              <a:t>“Los Principios FAIR buscan solucionar la ausencia de buenas prácticas para la publicación de datos científicos que sean ampliamente compartidas, claramente articuladas y ampliamente aplicadas”.*</a:t>
            </a:r>
          </a:p>
          <a:p>
            <a:endParaRPr lang="es-ES" sz="2800" dirty="0"/>
          </a:p>
          <a:p>
            <a:endParaRPr lang="es-ES" sz="2800" dirty="0"/>
          </a:p>
          <a:p>
            <a:endParaRPr lang="es-ES" dirty="0"/>
          </a:p>
        </p:txBody>
      </p:sp>
      <p:sp>
        <p:nvSpPr>
          <p:cNvPr id="4" name="Flecha: a la derecha 3">
            <a:extLst>
              <a:ext uri="{FF2B5EF4-FFF2-40B4-BE49-F238E27FC236}">
                <a16:creationId xmlns:a16="http://schemas.microsoft.com/office/drawing/2014/main" id="{0F5F42B6-D0C9-4ABD-BABF-04D233F44CF9}"/>
              </a:ext>
            </a:extLst>
          </p:cNvPr>
          <p:cNvSpPr/>
          <p:nvPr/>
        </p:nvSpPr>
        <p:spPr>
          <a:xfrm>
            <a:off x="5209530" y="2796208"/>
            <a:ext cx="1166191" cy="437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467890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LOCALIZABLES </a:t>
            </a:r>
            <a:br>
              <a:rPr lang="es-ES" b="1" dirty="0"/>
            </a:br>
            <a:r>
              <a:rPr lang="es-ES" sz="1800" dirty="0"/>
              <a:t>Los datos y metadatos pueden ser localizados por la comunidad después de su publicación, mediante herramientas de búsqueda.</a:t>
            </a:r>
            <a:endParaRPr lang="es-AR" sz="1800" b="1" dirty="0"/>
          </a:p>
        </p:txBody>
      </p:sp>
      <p:sp>
        <p:nvSpPr>
          <p:cNvPr id="3" name="Marcador de contenido 2"/>
          <p:cNvSpPr>
            <a:spLocks noGrp="1"/>
          </p:cNvSpPr>
          <p:nvPr>
            <p:ph idx="1"/>
          </p:nvPr>
        </p:nvSpPr>
        <p:spPr/>
        <p:txBody>
          <a:bodyPr>
            <a:normAutofit/>
          </a:bodyPr>
          <a:lstStyle/>
          <a:p>
            <a:r>
              <a:rPr lang="es-ES" sz="3200" b="1" dirty="0"/>
              <a:t>¿Se encuentran en un repositorio?</a:t>
            </a:r>
          </a:p>
          <a:p>
            <a:r>
              <a:rPr lang="es-ES" sz="3200" b="1" dirty="0"/>
              <a:t>¿Tienen DOI?</a:t>
            </a:r>
          </a:p>
          <a:p>
            <a:r>
              <a:rPr lang="es-ES" sz="3200" b="1" dirty="0"/>
              <a:t>¿Se encuentran en Google?</a:t>
            </a:r>
          </a:p>
          <a:p>
            <a:r>
              <a:rPr lang="es-ES" sz="3200" b="1" dirty="0"/>
              <a:t>¿Tienen metadatos estandarizados?</a:t>
            </a:r>
            <a:endParaRPr lang="es-AR" sz="3200" b="1" dirty="0"/>
          </a:p>
        </p:txBody>
      </p:sp>
    </p:spTree>
    <p:extLst>
      <p:ext uri="{BB962C8B-B14F-4D97-AF65-F5344CB8AC3E}">
        <p14:creationId xmlns:p14="http://schemas.microsoft.com/office/powerpoint/2010/main" val="1047601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004CA7-5545-4F7E-9610-318402FDDDF9}"/>
              </a:ext>
            </a:extLst>
          </p:cNvPr>
          <p:cNvSpPr>
            <a:spLocks noGrp="1"/>
          </p:cNvSpPr>
          <p:nvPr>
            <p:ph type="title"/>
          </p:nvPr>
        </p:nvSpPr>
        <p:spPr/>
        <p:txBody>
          <a:bodyPr/>
          <a:lstStyle/>
          <a:p>
            <a:r>
              <a:rPr lang="es-AR" dirty="0"/>
              <a:t>Principios FAIR</a:t>
            </a:r>
          </a:p>
        </p:txBody>
      </p:sp>
      <p:sp>
        <p:nvSpPr>
          <p:cNvPr id="3" name="Marcador de contenido 2">
            <a:extLst>
              <a:ext uri="{FF2B5EF4-FFF2-40B4-BE49-F238E27FC236}">
                <a16:creationId xmlns:a16="http://schemas.microsoft.com/office/drawing/2014/main" id="{EBCC2AFC-8401-4209-8D46-403DA0E46EEA}"/>
              </a:ext>
            </a:extLst>
          </p:cNvPr>
          <p:cNvSpPr>
            <a:spLocks noGrp="1"/>
          </p:cNvSpPr>
          <p:nvPr>
            <p:ph idx="1"/>
          </p:nvPr>
        </p:nvSpPr>
        <p:spPr>
          <a:xfrm>
            <a:off x="680321" y="2067339"/>
            <a:ext cx="9613861" cy="4691270"/>
          </a:xfrm>
        </p:spPr>
        <p:txBody>
          <a:bodyPr>
            <a:normAutofit/>
          </a:bodyPr>
          <a:lstStyle/>
          <a:p>
            <a:r>
              <a:rPr lang="es-ES" dirty="0"/>
              <a:t>F: </a:t>
            </a:r>
            <a:r>
              <a:rPr lang="es-ES" b="1" dirty="0">
                <a:solidFill>
                  <a:schemeClr val="bg1"/>
                </a:solidFill>
              </a:rPr>
              <a:t>Localizables</a:t>
            </a:r>
            <a:r>
              <a:rPr lang="es-ES" dirty="0"/>
              <a:t>. Los datos y metadatos pueden ser encontrados por la comunidad después de su publicación, mediante herramientas de búsqueda.</a:t>
            </a:r>
          </a:p>
          <a:p>
            <a:endParaRPr lang="es-ES" dirty="0"/>
          </a:p>
          <a:p>
            <a:r>
              <a:rPr lang="es-ES" b="1" dirty="0">
                <a:solidFill>
                  <a:schemeClr val="bg1"/>
                </a:solidFill>
              </a:rPr>
              <a:t>F1</a:t>
            </a:r>
            <a:r>
              <a:rPr lang="es-ES" dirty="0"/>
              <a:t>. Asignarles un identificador único y persistente a los datos y los metadatos,</a:t>
            </a:r>
          </a:p>
          <a:p>
            <a:r>
              <a:rPr lang="es-ES" b="1" dirty="0">
                <a:solidFill>
                  <a:schemeClr val="bg1"/>
                </a:solidFill>
              </a:rPr>
              <a:t>F2</a:t>
            </a:r>
            <a:r>
              <a:rPr lang="es-ES" dirty="0"/>
              <a:t>. Describir los datos con metadatos de manera prolija,</a:t>
            </a:r>
          </a:p>
          <a:p>
            <a:r>
              <a:rPr lang="es-ES" b="1" dirty="0">
                <a:solidFill>
                  <a:schemeClr val="bg1"/>
                </a:solidFill>
              </a:rPr>
              <a:t>F3</a:t>
            </a:r>
            <a:r>
              <a:rPr lang="es-ES" dirty="0"/>
              <a:t>. Registrar/Indexar los datos y los metadatos en un recurso de búsqueda,</a:t>
            </a:r>
          </a:p>
          <a:p>
            <a:r>
              <a:rPr lang="es-ES" b="1" dirty="0">
                <a:solidFill>
                  <a:schemeClr val="bg1"/>
                </a:solidFill>
              </a:rPr>
              <a:t>F4</a:t>
            </a:r>
            <a:r>
              <a:rPr lang="es-ES" dirty="0"/>
              <a:t>. En los metadatos se debe especificar el identificador de los datos que se describen.</a:t>
            </a:r>
          </a:p>
          <a:p>
            <a:endParaRPr lang="es-AR" dirty="0"/>
          </a:p>
        </p:txBody>
      </p:sp>
    </p:spTree>
    <p:extLst>
      <p:ext uri="{BB962C8B-B14F-4D97-AF65-F5344CB8AC3E}">
        <p14:creationId xmlns:p14="http://schemas.microsoft.com/office/powerpoint/2010/main" val="734842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ACCESIBLES </a:t>
            </a:r>
            <a:br>
              <a:rPr lang="es-ES" b="1" dirty="0"/>
            </a:br>
            <a:r>
              <a:rPr lang="es-ES" sz="1800" dirty="0"/>
              <a:t>Los datos y metadatos pueden ser descargados por otros investigadores utilizando sus identificadores</a:t>
            </a:r>
            <a:endParaRPr lang="es-AR" sz="1800" b="1" dirty="0"/>
          </a:p>
        </p:txBody>
      </p:sp>
      <p:sp>
        <p:nvSpPr>
          <p:cNvPr id="3" name="Marcador de contenido 2"/>
          <p:cNvSpPr>
            <a:spLocks noGrp="1"/>
          </p:cNvSpPr>
          <p:nvPr>
            <p:ph idx="1"/>
          </p:nvPr>
        </p:nvSpPr>
        <p:spPr/>
        <p:txBody>
          <a:bodyPr>
            <a:normAutofit/>
          </a:bodyPr>
          <a:lstStyle/>
          <a:p>
            <a:r>
              <a:rPr lang="es-ES" sz="3200" b="1" dirty="0"/>
              <a:t>¿Se pueden descargar?</a:t>
            </a:r>
          </a:p>
          <a:p>
            <a:r>
              <a:rPr lang="es-ES" sz="3200" b="1" dirty="0"/>
              <a:t>¿Tienen limitaciones de uso?</a:t>
            </a:r>
          </a:p>
          <a:p>
            <a:r>
              <a:rPr lang="es-ES" sz="3200" b="1" dirty="0"/>
              <a:t>¿Son gratuitos?</a:t>
            </a:r>
          </a:p>
          <a:p>
            <a:r>
              <a:rPr lang="es-ES" sz="3200" b="1" dirty="0"/>
              <a:t>¿Se pueden ver/abrir?</a:t>
            </a:r>
            <a:endParaRPr lang="es-AR" sz="3200" b="1" dirty="0"/>
          </a:p>
        </p:txBody>
      </p:sp>
    </p:spTree>
    <p:extLst>
      <p:ext uri="{BB962C8B-B14F-4D97-AF65-F5344CB8AC3E}">
        <p14:creationId xmlns:p14="http://schemas.microsoft.com/office/powerpoint/2010/main" val="1385499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B8111-9F02-499A-A13B-1EA70B5E3593}"/>
              </a:ext>
            </a:extLst>
          </p:cNvPr>
          <p:cNvSpPr>
            <a:spLocks noGrp="1"/>
          </p:cNvSpPr>
          <p:nvPr>
            <p:ph type="title"/>
          </p:nvPr>
        </p:nvSpPr>
        <p:spPr/>
        <p:txBody>
          <a:bodyPr/>
          <a:lstStyle/>
          <a:p>
            <a:r>
              <a:rPr lang="es-AR" dirty="0"/>
              <a:t>Principios FAIR</a:t>
            </a:r>
          </a:p>
        </p:txBody>
      </p:sp>
      <p:sp>
        <p:nvSpPr>
          <p:cNvPr id="3" name="Marcador de contenido 2">
            <a:extLst>
              <a:ext uri="{FF2B5EF4-FFF2-40B4-BE49-F238E27FC236}">
                <a16:creationId xmlns:a16="http://schemas.microsoft.com/office/drawing/2014/main" id="{C5F28025-9D3B-4957-B098-4858A151C23E}"/>
              </a:ext>
            </a:extLst>
          </p:cNvPr>
          <p:cNvSpPr>
            <a:spLocks noGrp="1"/>
          </p:cNvSpPr>
          <p:nvPr>
            <p:ph idx="1"/>
          </p:nvPr>
        </p:nvSpPr>
        <p:spPr>
          <a:xfrm>
            <a:off x="680321" y="1987826"/>
            <a:ext cx="9613861" cy="4870174"/>
          </a:xfrm>
        </p:spPr>
        <p:txBody>
          <a:bodyPr>
            <a:normAutofit fontScale="85000" lnSpcReduction="10000"/>
          </a:bodyPr>
          <a:lstStyle/>
          <a:p>
            <a:pPr>
              <a:lnSpc>
                <a:spcPct val="170000"/>
              </a:lnSpc>
            </a:pPr>
            <a:r>
              <a:rPr lang="es-AR" sz="2100" dirty="0"/>
              <a:t>A: </a:t>
            </a:r>
            <a:r>
              <a:rPr lang="es-AR" sz="2100" b="1" dirty="0">
                <a:solidFill>
                  <a:schemeClr val="bg1"/>
                </a:solidFill>
              </a:rPr>
              <a:t>Accesibles</a:t>
            </a:r>
            <a:r>
              <a:rPr lang="es-AR" sz="2100" dirty="0"/>
              <a:t>. </a:t>
            </a:r>
            <a:r>
              <a:rPr lang="es-ES" sz="2100" dirty="0"/>
              <a:t>Los datos y metadatos están accesibles y por ello pueden ser descargados por otros investigadores utilizando sus identificadores.</a:t>
            </a:r>
          </a:p>
          <a:p>
            <a:pPr>
              <a:lnSpc>
                <a:spcPct val="170000"/>
              </a:lnSpc>
            </a:pPr>
            <a:r>
              <a:rPr lang="es-ES" sz="2100" b="1" dirty="0">
                <a:solidFill>
                  <a:schemeClr val="bg1"/>
                </a:solidFill>
              </a:rPr>
              <a:t>A1</a:t>
            </a:r>
            <a:r>
              <a:rPr lang="es-ES" sz="2100" dirty="0"/>
              <a:t> Los datos y los metadatos pueden ser recuperados por sus identificadores mediante protocolos estandarizados de comunicación,</a:t>
            </a:r>
          </a:p>
          <a:p>
            <a:pPr>
              <a:lnSpc>
                <a:spcPct val="170000"/>
              </a:lnSpc>
            </a:pPr>
            <a:r>
              <a:rPr lang="es-ES" sz="2100" b="1" dirty="0">
                <a:solidFill>
                  <a:schemeClr val="bg1"/>
                </a:solidFill>
              </a:rPr>
              <a:t>A1.1</a:t>
            </a:r>
            <a:r>
              <a:rPr lang="es-ES" sz="2100" dirty="0"/>
              <a:t> Los protocolos tienen que ser abiertos, gratuitos e implementados universalmente,</a:t>
            </a:r>
          </a:p>
          <a:p>
            <a:pPr>
              <a:lnSpc>
                <a:spcPct val="170000"/>
              </a:lnSpc>
            </a:pPr>
            <a:r>
              <a:rPr lang="es-ES" sz="2100" b="1" dirty="0">
                <a:solidFill>
                  <a:schemeClr val="bg1"/>
                </a:solidFill>
              </a:rPr>
              <a:t>A1.2</a:t>
            </a:r>
            <a:r>
              <a:rPr lang="es-ES" sz="2100" dirty="0"/>
              <a:t> El protocolo debe de permitir procedimientos para la autentificación y la autorización (por si fuera necesario).</a:t>
            </a:r>
          </a:p>
          <a:p>
            <a:pPr>
              <a:lnSpc>
                <a:spcPct val="170000"/>
              </a:lnSpc>
            </a:pPr>
            <a:r>
              <a:rPr lang="es-ES" sz="2100" b="1" dirty="0">
                <a:solidFill>
                  <a:schemeClr val="bg1"/>
                </a:solidFill>
              </a:rPr>
              <a:t>A2</a:t>
            </a:r>
            <a:r>
              <a:rPr lang="es-ES" sz="2100" dirty="0"/>
              <a:t> Los metadatos deben de estar accesibles, incluso cuando los datos ya no estuvieran disponibles.</a:t>
            </a:r>
          </a:p>
          <a:p>
            <a:pPr>
              <a:lnSpc>
                <a:spcPct val="170000"/>
              </a:lnSpc>
            </a:pPr>
            <a:endParaRPr lang="es-ES" sz="2000" dirty="0"/>
          </a:p>
          <a:p>
            <a:pPr>
              <a:lnSpc>
                <a:spcPct val="170000"/>
              </a:lnSpc>
            </a:pPr>
            <a:endParaRPr lang="es-ES" sz="4200" dirty="0"/>
          </a:p>
          <a:p>
            <a:endParaRPr lang="es-AR" dirty="0"/>
          </a:p>
          <a:p>
            <a:endParaRPr lang="es-AR" dirty="0"/>
          </a:p>
          <a:p>
            <a:endParaRPr lang="es-AR" dirty="0"/>
          </a:p>
        </p:txBody>
      </p:sp>
    </p:spTree>
    <p:extLst>
      <p:ext uri="{BB962C8B-B14F-4D97-AF65-F5344CB8AC3E}">
        <p14:creationId xmlns:p14="http://schemas.microsoft.com/office/powerpoint/2010/main" val="1178079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INTEROPERABLES </a:t>
            </a:r>
            <a:br>
              <a:rPr lang="es-ES" b="1" dirty="0"/>
            </a:br>
            <a:r>
              <a:rPr lang="es-ES" sz="2000" dirty="0"/>
              <a:t>Los datos y metadatos </a:t>
            </a:r>
            <a:r>
              <a:rPr lang="es-ES" sz="2000"/>
              <a:t>deben estar </a:t>
            </a:r>
            <a:r>
              <a:rPr lang="es-ES" sz="2000" dirty="0"/>
              <a:t>descritos utilizando estándares abiertos, para permitir su intercambio y su reutilización.</a:t>
            </a:r>
            <a:endParaRPr lang="es-AR" sz="2000" dirty="0"/>
          </a:p>
        </p:txBody>
      </p:sp>
      <p:sp>
        <p:nvSpPr>
          <p:cNvPr id="3" name="Marcador de contenido 2"/>
          <p:cNvSpPr>
            <a:spLocks noGrp="1"/>
          </p:cNvSpPr>
          <p:nvPr>
            <p:ph idx="1"/>
          </p:nvPr>
        </p:nvSpPr>
        <p:spPr/>
        <p:txBody>
          <a:bodyPr/>
          <a:lstStyle/>
          <a:p>
            <a:r>
              <a:rPr lang="es-ES" sz="2800" b="1" dirty="0"/>
              <a:t>¿Son estandarizados?</a:t>
            </a:r>
          </a:p>
          <a:p>
            <a:r>
              <a:rPr lang="es-ES" sz="2800" b="1" dirty="0"/>
              <a:t>¿Están en un formato abierto? (ASCII, CSV, TIFF, WAV)</a:t>
            </a:r>
          </a:p>
          <a:p>
            <a:r>
              <a:rPr lang="es-ES" sz="2800" b="1" dirty="0"/>
              <a:t>¿Requieren diccionarios para ser entendibles?</a:t>
            </a:r>
          </a:p>
          <a:p>
            <a:r>
              <a:rPr lang="es-ES" sz="2800" b="1" dirty="0"/>
              <a:t>¿Pueden ser fácilmente utilizados por humanos y computadoras?</a:t>
            </a:r>
          </a:p>
          <a:p>
            <a:pPr marL="0" indent="0">
              <a:buNone/>
            </a:pPr>
            <a:endParaRPr lang="es-AR" dirty="0"/>
          </a:p>
        </p:txBody>
      </p:sp>
    </p:spTree>
    <p:extLst>
      <p:ext uri="{BB962C8B-B14F-4D97-AF65-F5344CB8AC3E}">
        <p14:creationId xmlns:p14="http://schemas.microsoft.com/office/powerpoint/2010/main" val="2985180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95E07-DCF7-4A97-A135-E6773DDAFA3D}"/>
              </a:ext>
            </a:extLst>
          </p:cNvPr>
          <p:cNvSpPr>
            <a:spLocks noGrp="1"/>
          </p:cNvSpPr>
          <p:nvPr>
            <p:ph type="title"/>
          </p:nvPr>
        </p:nvSpPr>
        <p:spPr/>
        <p:txBody>
          <a:bodyPr/>
          <a:lstStyle/>
          <a:p>
            <a:r>
              <a:rPr lang="es-AR" dirty="0"/>
              <a:t>Principios FAIR</a:t>
            </a:r>
          </a:p>
        </p:txBody>
      </p:sp>
      <p:sp>
        <p:nvSpPr>
          <p:cNvPr id="3" name="Marcador de contenido 2">
            <a:extLst>
              <a:ext uri="{FF2B5EF4-FFF2-40B4-BE49-F238E27FC236}">
                <a16:creationId xmlns:a16="http://schemas.microsoft.com/office/drawing/2014/main" id="{F1489CD1-8F1B-4F8F-BD82-3CB0D6B81B7D}"/>
              </a:ext>
            </a:extLst>
          </p:cNvPr>
          <p:cNvSpPr>
            <a:spLocks noGrp="1"/>
          </p:cNvSpPr>
          <p:nvPr>
            <p:ph idx="1"/>
          </p:nvPr>
        </p:nvSpPr>
        <p:spPr>
          <a:xfrm>
            <a:off x="680321" y="1934818"/>
            <a:ext cx="9613861" cy="4598504"/>
          </a:xfrm>
        </p:spPr>
        <p:txBody>
          <a:bodyPr>
            <a:normAutofit fontScale="55000" lnSpcReduction="20000"/>
          </a:bodyPr>
          <a:lstStyle/>
          <a:p>
            <a:pPr>
              <a:lnSpc>
                <a:spcPct val="170000"/>
              </a:lnSpc>
            </a:pPr>
            <a:r>
              <a:rPr lang="es-AR" sz="3800" dirty="0"/>
              <a:t>I </a:t>
            </a:r>
            <a:r>
              <a:rPr lang="es-AR" sz="3800" b="1" dirty="0">
                <a:solidFill>
                  <a:schemeClr val="bg1"/>
                </a:solidFill>
              </a:rPr>
              <a:t>Interoperables</a:t>
            </a:r>
            <a:r>
              <a:rPr lang="es-AR" sz="3800" dirty="0"/>
              <a:t>. </a:t>
            </a:r>
            <a:r>
              <a:rPr lang="es-ES" sz="3800" dirty="0"/>
              <a:t>Tanto los datos como los metadatos deben de estar descritos siguiendo las reglas de la comunidad, utilizando estándares abiertos, para permitir su intercambio y su reutilización.</a:t>
            </a:r>
          </a:p>
          <a:p>
            <a:pPr>
              <a:lnSpc>
                <a:spcPct val="170000"/>
              </a:lnSpc>
            </a:pPr>
            <a:r>
              <a:rPr lang="es-ES" sz="3800" b="1" dirty="0">
                <a:solidFill>
                  <a:schemeClr val="bg1"/>
                </a:solidFill>
              </a:rPr>
              <a:t>I1</a:t>
            </a:r>
            <a:r>
              <a:rPr lang="es-ES" sz="3800" dirty="0"/>
              <a:t>. Los datos y los metadatos deben de usar un lenguaje formal, accesible, compartible y ampliamente aplicable para representar el conocimiento</a:t>
            </a:r>
          </a:p>
          <a:p>
            <a:pPr>
              <a:lnSpc>
                <a:spcPct val="170000"/>
              </a:lnSpc>
            </a:pPr>
            <a:r>
              <a:rPr lang="es-ES" sz="3800" b="1" dirty="0">
                <a:solidFill>
                  <a:schemeClr val="bg1"/>
                </a:solidFill>
              </a:rPr>
              <a:t>I2</a:t>
            </a:r>
            <a:r>
              <a:rPr lang="es-ES" sz="3800" dirty="0"/>
              <a:t>. Los datos y los metadatos usan vocabularios que sigan los principios FAIR</a:t>
            </a:r>
          </a:p>
          <a:p>
            <a:pPr>
              <a:lnSpc>
                <a:spcPct val="170000"/>
              </a:lnSpc>
            </a:pPr>
            <a:r>
              <a:rPr lang="es-ES" sz="3800" b="1" dirty="0">
                <a:solidFill>
                  <a:schemeClr val="bg1"/>
                </a:solidFill>
              </a:rPr>
              <a:t>I3</a:t>
            </a:r>
            <a:r>
              <a:rPr lang="es-ES" sz="3800" dirty="0"/>
              <a:t>. Los datos y los metadatos incluyen referencias cualificadas a otros datos o metadatos</a:t>
            </a:r>
          </a:p>
          <a:p>
            <a:endParaRPr lang="es-AR" dirty="0"/>
          </a:p>
          <a:p>
            <a:endParaRPr lang="es-AR" dirty="0"/>
          </a:p>
        </p:txBody>
      </p:sp>
    </p:spTree>
    <p:extLst>
      <p:ext uri="{BB962C8B-B14F-4D97-AF65-F5344CB8AC3E}">
        <p14:creationId xmlns:p14="http://schemas.microsoft.com/office/powerpoint/2010/main" val="2793751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REUTILIZABLES </a:t>
            </a:r>
            <a:br>
              <a:rPr lang="es-ES" b="1" dirty="0"/>
            </a:br>
            <a:r>
              <a:rPr lang="es-ES" sz="2000" dirty="0"/>
              <a:t>Los datos y los metadatos pueden ser reutilizados por otros investigadores, al quedar clara su procedencia y las condiciones de reutilización</a:t>
            </a:r>
            <a:endParaRPr lang="es-AR" sz="2000" b="1" dirty="0"/>
          </a:p>
        </p:txBody>
      </p:sp>
      <p:sp>
        <p:nvSpPr>
          <p:cNvPr id="3" name="Marcador de contenido 2"/>
          <p:cNvSpPr>
            <a:spLocks noGrp="1"/>
          </p:cNvSpPr>
          <p:nvPr>
            <p:ph idx="1"/>
          </p:nvPr>
        </p:nvSpPr>
        <p:spPr/>
        <p:txBody>
          <a:bodyPr>
            <a:normAutofit/>
          </a:bodyPr>
          <a:lstStyle/>
          <a:p>
            <a:r>
              <a:rPr lang="es-ES" sz="3200" b="1" dirty="0"/>
              <a:t>Calidad de los datos</a:t>
            </a:r>
          </a:p>
          <a:p>
            <a:r>
              <a:rPr lang="es-ES" sz="3200" b="1" dirty="0"/>
              <a:t>Completos</a:t>
            </a:r>
          </a:p>
          <a:p>
            <a:r>
              <a:rPr lang="es-ES" sz="3200" b="1" dirty="0"/>
              <a:t>Entendibles</a:t>
            </a:r>
            <a:endParaRPr lang="es-AR" sz="3200" b="1" dirty="0"/>
          </a:p>
        </p:txBody>
      </p:sp>
    </p:spTree>
    <p:extLst>
      <p:ext uri="{BB962C8B-B14F-4D97-AF65-F5344CB8AC3E}">
        <p14:creationId xmlns:p14="http://schemas.microsoft.com/office/powerpoint/2010/main" val="304206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608880-8AE0-499F-87C1-D4494B7A9C13}"/>
              </a:ext>
            </a:extLst>
          </p:cNvPr>
          <p:cNvSpPr>
            <a:spLocks noGrp="1"/>
          </p:cNvSpPr>
          <p:nvPr>
            <p:ph type="title"/>
          </p:nvPr>
        </p:nvSpPr>
        <p:spPr/>
        <p:txBody>
          <a:bodyPr/>
          <a:lstStyle/>
          <a:p>
            <a:r>
              <a:rPr lang="es-AR" dirty="0"/>
              <a:t>Contenido de la presentación</a:t>
            </a:r>
          </a:p>
        </p:txBody>
      </p:sp>
      <p:sp>
        <p:nvSpPr>
          <p:cNvPr id="3" name="Marcador de contenido 2">
            <a:extLst>
              <a:ext uri="{FF2B5EF4-FFF2-40B4-BE49-F238E27FC236}">
                <a16:creationId xmlns:a16="http://schemas.microsoft.com/office/drawing/2014/main" id="{2193E075-B5B8-440C-942F-66264A8F87EB}"/>
              </a:ext>
            </a:extLst>
          </p:cNvPr>
          <p:cNvSpPr>
            <a:spLocks noGrp="1"/>
          </p:cNvSpPr>
          <p:nvPr>
            <p:ph idx="1"/>
          </p:nvPr>
        </p:nvSpPr>
        <p:spPr/>
        <p:txBody>
          <a:bodyPr/>
          <a:lstStyle/>
          <a:p>
            <a:r>
              <a:rPr lang="es-AR" dirty="0"/>
              <a:t>¿Dónde localizo la OCA?</a:t>
            </a:r>
          </a:p>
          <a:p>
            <a:r>
              <a:rPr lang="es-AR" dirty="0"/>
              <a:t>PRINCIPIOS FAIR.</a:t>
            </a:r>
          </a:p>
          <a:p>
            <a:r>
              <a:rPr lang="es-AR" dirty="0"/>
              <a:t>Bibliografía.</a:t>
            </a:r>
          </a:p>
          <a:p>
            <a:r>
              <a:rPr lang="es-AR" dirty="0"/>
              <a:t>Datos de Contacto.</a:t>
            </a:r>
          </a:p>
          <a:p>
            <a:r>
              <a:rPr lang="es-ES" dirty="0"/>
              <a:t>Integrantes equipo Oficina Conocimiento Abierto.</a:t>
            </a:r>
          </a:p>
          <a:p>
            <a:endParaRPr lang="es-AR" dirty="0"/>
          </a:p>
          <a:p>
            <a:endParaRPr lang="es-AR" dirty="0"/>
          </a:p>
        </p:txBody>
      </p:sp>
    </p:spTree>
    <p:extLst>
      <p:ext uri="{BB962C8B-B14F-4D97-AF65-F5344CB8AC3E}">
        <p14:creationId xmlns:p14="http://schemas.microsoft.com/office/powerpoint/2010/main" val="4019808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0D99A-3CC4-40EB-8495-13ED35891784}"/>
              </a:ext>
            </a:extLst>
          </p:cNvPr>
          <p:cNvSpPr>
            <a:spLocks noGrp="1"/>
          </p:cNvSpPr>
          <p:nvPr>
            <p:ph type="title"/>
          </p:nvPr>
        </p:nvSpPr>
        <p:spPr/>
        <p:txBody>
          <a:bodyPr/>
          <a:lstStyle/>
          <a:p>
            <a:r>
              <a:rPr lang="es-AR" dirty="0"/>
              <a:t>Principios FAIR</a:t>
            </a:r>
          </a:p>
        </p:txBody>
      </p:sp>
      <p:sp>
        <p:nvSpPr>
          <p:cNvPr id="3" name="Marcador de contenido 2">
            <a:extLst>
              <a:ext uri="{FF2B5EF4-FFF2-40B4-BE49-F238E27FC236}">
                <a16:creationId xmlns:a16="http://schemas.microsoft.com/office/drawing/2014/main" id="{8DFB21F3-4BE2-4573-AA7E-74232A22BA12}"/>
              </a:ext>
            </a:extLst>
          </p:cNvPr>
          <p:cNvSpPr>
            <a:spLocks noGrp="1"/>
          </p:cNvSpPr>
          <p:nvPr>
            <p:ph idx="1"/>
          </p:nvPr>
        </p:nvSpPr>
        <p:spPr>
          <a:xfrm>
            <a:off x="680321" y="2107096"/>
            <a:ext cx="9613861" cy="4625007"/>
          </a:xfrm>
        </p:spPr>
        <p:txBody>
          <a:bodyPr>
            <a:normAutofit fontScale="85000" lnSpcReduction="20000"/>
          </a:bodyPr>
          <a:lstStyle/>
          <a:p>
            <a:r>
              <a:rPr lang="es-AR" dirty="0"/>
              <a:t>R </a:t>
            </a:r>
            <a:r>
              <a:rPr lang="es-AR" b="1" dirty="0">
                <a:solidFill>
                  <a:schemeClr val="bg1"/>
                </a:solidFill>
              </a:rPr>
              <a:t>Reutilizables</a:t>
            </a:r>
            <a:r>
              <a:rPr lang="es-AR" dirty="0"/>
              <a:t>. </a:t>
            </a:r>
            <a:r>
              <a:rPr lang="es-ES" dirty="0"/>
              <a:t>Los datos y los metadatos pueden ser reutilizados por otros investigadores, al quedar clara su procedencia y las condiciones de reutilización.</a:t>
            </a:r>
          </a:p>
          <a:p>
            <a:endParaRPr lang="es-ES" dirty="0"/>
          </a:p>
          <a:p>
            <a:r>
              <a:rPr lang="es-ES" b="1" dirty="0">
                <a:solidFill>
                  <a:schemeClr val="bg1"/>
                </a:solidFill>
              </a:rPr>
              <a:t>R1</a:t>
            </a:r>
            <a:r>
              <a:rPr lang="es-ES" dirty="0"/>
              <a:t>. Los datos y los metadatos contienen una multitud de atributos precisos y relevantes</a:t>
            </a:r>
          </a:p>
          <a:p>
            <a:endParaRPr lang="es-ES" dirty="0"/>
          </a:p>
          <a:p>
            <a:r>
              <a:rPr lang="es-ES" b="1" dirty="0">
                <a:solidFill>
                  <a:schemeClr val="bg1"/>
                </a:solidFill>
              </a:rPr>
              <a:t>R1.1</a:t>
            </a:r>
            <a:r>
              <a:rPr lang="es-ES" dirty="0"/>
              <a:t>. Los datos y los metadatos se publican con una licencia clara y accesible sobre su uso y reutilización</a:t>
            </a:r>
          </a:p>
          <a:p>
            <a:endParaRPr lang="es-ES" dirty="0"/>
          </a:p>
          <a:p>
            <a:r>
              <a:rPr lang="es-ES" b="1" dirty="0">
                <a:solidFill>
                  <a:schemeClr val="bg1"/>
                </a:solidFill>
              </a:rPr>
              <a:t>R1.2</a:t>
            </a:r>
            <a:r>
              <a:rPr lang="es-ES" dirty="0"/>
              <a:t>. Los datos y los metadatos se asocian con información sobre su procedencia</a:t>
            </a:r>
          </a:p>
          <a:p>
            <a:endParaRPr lang="es-ES" dirty="0"/>
          </a:p>
          <a:p>
            <a:r>
              <a:rPr lang="es-ES" b="1" dirty="0">
                <a:solidFill>
                  <a:schemeClr val="bg1"/>
                </a:solidFill>
              </a:rPr>
              <a:t>R1.3</a:t>
            </a:r>
            <a:r>
              <a:rPr lang="es-ES" dirty="0"/>
              <a:t>. Los datos y los metadatos siguen los estándares relevantes que usa la comunidad del dominio concreto</a:t>
            </a:r>
          </a:p>
          <a:p>
            <a:endParaRPr lang="es-AR" dirty="0"/>
          </a:p>
          <a:p>
            <a:endParaRPr lang="es-AR" dirty="0"/>
          </a:p>
          <a:p>
            <a:endParaRPr lang="es-AR" dirty="0"/>
          </a:p>
        </p:txBody>
      </p:sp>
    </p:spTree>
    <p:extLst>
      <p:ext uri="{BB962C8B-B14F-4D97-AF65-F5344CB8AC3E}">
        <p14:creationId xmlns:p14="http://schemas.microsoft.com/office/powerpoint/2010/main" val="2836435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C1830-45CA-4CC1-B18F-2E95419974E7}"/>
              </a:ext>
            </a:extLst>
          </p:cNvPr>
          <p:cNvSpPr>
            <a:spLocks noGrp="1"/>
          </p:cNvSpPr>
          <p:nvPr>
            <p:ph type="title"/>
          </p:nvPr>
        </p:nvSpPr>
        <p:spPr/>
        <p:txBody>
          <a:bodyPr/>
          <a:lstStyle/>
          <a:p>
            <a:r>
              <a:rPr lang="es-ES" dirty="0"/>
              <a:t>Bibliografía</a:t>
            </a:r>
            <a:endParaRPr lang="es-AR" dirty="0"/>
          </a:p>
        </p:txBody>
      </p:sp>
      <p:sp>
        <p:nvSpPr>
          <p:cNvPr id="3" name="Marcador de contenido 2">
            <a:extLst>
              <a:ext uri="{FF2B5EF4-FFF2-40B4-BE49-F238E27FC236}">
                <a16:creationId xmlns:a16="http://schemas.microsoft.com/office/drawing/2014/main" id="{5B7B8469-3603-43C5-9AC4-98A76E8B8663}"/>
              </a:ext>
            </a:extLst>
          </p:cNvPr>
          <p:cNvSpPr>
            <a:spLocks noGrp="1"/>
          </p:cNvSpPr>
          <p:nvPr>
            <p:ph idx="1"/>
          </p:nvPr>
        </p:nvSpPr>
        <p:spPr>
          <a:xfrm>
            <a:off x="680321" y="2336873"/>
            <a:ext cx="9613861" cy="4120198"/>
          </a:xfrm>
        </p:spPr>
        <p:txBody>
          <a:bodyPr>
            <a:noAutofit/>
          </a:bodyPr>
          <a:lstStyle/>
          <a:p>
            <a:pPr>
              <a:lnSpc>
                <a:spcPct val="170000"/>
              </a:lnSpc>
            </a:pPr>
            <a:r>
              <a:rPr lang="es-ES" sz="1600" dirty="0"/>
              <a:t>Ley 26.899/13. “Repositorios digitales institucionales de acceso abierto”. Disponible en: </a:t>
            </a:r>
            <a:r>
              <a:rPr lang="es-ES" sz="1600" dirty="0">
                <a:hlinkClick r:id="rId2"/>
              </a:rPr>
              <a:t>http://servicios.infoleg.gob.ar/infolegInternet/verNorma.do?id=223459</a:t>
            </a:r>
            <a:endParaRPr lang="es-ES" sz="1600" dirty="0"/>
          </a:p>
          <a:p>
            <a:pPr>
              <a:lnSpc>
                <a:spcPct val="170000"/>
              </a:lnSpc>
            </a:pPr>
            <a:r>
              <a:rPr lang="es-ES" sz="1600" dirty="0"/>
              <a:t>Reglamentación a la Ley 26.899/16. Disponible en: </a:t>
            </a:r>
            <a:r>
              <a:rPr lang="es-ES" sz="1600" dirty="0">
                <a:hlinkClick r:id="rId3"/>
              </a:rPr>
              <a:t>https://www.argentina.gob.ar/normativa/nacional/resoluci%C3%B3n-753-2016-267833</a:t>
            </a:r>
            <a:endParaRPr lang="es-ES" sz="1600" dirty="0"/>
          </a:p>
          <a:p>
            <a:pPr>
              <a:lnSpc>
                <a:spcPct val="170000"/>
              </a:lnSpc>
            </a:pPr>
            <a:r>
              <a:rPr lang="es-ES" sz="1600" dirty="0"/>
              <a:t>MINCYT - Sobre </a:t>
            </a:r>
            <a:r>
              <a:rPr lang="es-ES" sz="1600" dirty="0" err="1"/>
              <a:t>DACyTAr</a:t>
            </a:r>
            <a:r>
              <a:rPr lang="es-ES" sz="1600" dirty="0"/>
              <a:t>. Disponible en: </a:t>
            </a:r>
            <a:r>
              <a:rPr lang="es-ES" sz="1600" dirty="0">
                <a:hlinkClick r:id="rId4"/>
              </a:rPr>
              <a:t>https://dacytar.mincyt.gob.ar/acerca</a:t>
            </a:r>
            <a:r>
              <a:rPr lang="es-ES" sz="1600" dirty="0"/>
              <a:t> </a:t>
            </a:r>
          </a:p>
          <a:p>
            <a:pPr>
              <a:lnSpc>
                <a:spcPct val="170000"/>
              </a:lnSpc>
            </a:pPr>
            <a:r>
              <a:rPr lang="en-US" sz="1600" dirty="0"/>
              <a:t>Wilkinson, M., Dumontier, M., </a:t>
            </a:r>
            <a:r>
              <a:rPr lang="en-US" sz="1600" dirty="0" err="1"/>
              <a:t>Aalbersberg</a:t>
            </a:r>
            <a:r>
              <a:rPr lang="en-US" sz="1600" dirty="0"/>
              <a:t>, I. et al. The FAIR Guiding Principles for scientific data management and stewardship. Sci Data 3, 160018 (2016).Disponible </a:t>
            </a:r>
            <a:r>
              <a:rPr lang="en-US" sz="1600" dirty="0" err="1"/>
              <a:t>en</a:t>
            </a:r>
            <a:r>
              <a:rPr lang="en-US" sz="1600" dirty="0"/>
              <a:t>:  </a:t>
            </a:r>
            <a:r>
              <a:rPr lang="en-US" sz="1600" dirty="0">
                <a:hlinkClick r:id="rId5"/>
              </a:rPr>
              <a:t>https://doi.org/10.1038/sdata.2016.18</a:t>
            </a:r>
            <a:r>
              <a:rPr lang="en-US" sz="1600" dirty="0"/>
              <a:t> </a:t>
            </a:r>
          </a:p>
          <a:p>
            <a:pPr>
              <a:lnSpc>
                <a:spcPct val="170000"/>
              </a:lnSpc>
            </a:pPr>
            <a:endParaRPr lang="es-AR" sz="1400" dirty="0"/>
          </a:p>
        </p:txBody>
      </p:sp>
    </p:spTree>
    <p:extLst>
      <p:ext uri="{BB962C8B-B14F-4D97-AF65-F5344CB8AC3E}">
        <p14:creationId xmlns:p14="http://schemas.microsoft.com/office/powerpoint/2010/main" val="1400505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EB774-C194-41AE-B075-1FD863BF3BB2}"/>
              </a:ext>
            </a:extLst>
          </p:cNvPr>
          <p:cNvSpPr>
            <a:spLocks noGrp="1"/>
          </p:cNvSpPr>
          <p:nvPr>
            <p:ph type="title"/>
          </p:nvPr>
        </p:nvSpPr>
        <p:spPr/>
        <p:txBody>
          <a:bodyPr/>
          <a:lstStyle/>
          <a:p>
            <a:r>
              <a:rPr lang="es-AR" dirty="0"/>
              <a:t>Bibliografía</a:t>
            </a:r>
          </a:p>
        </p:txBody>
      </p:sp>
      <p:sp>
        <p:nvSpPr>
          <p:cNvPr id="3" name="Marcador de contenido 2">
            <a:extLst>
              <a:ext uri="{FF2B5EF4-FFF2-40B4-BE49-F238E27FC236}">
                <a16:creationId xmlns:a16="http://schemas.microsoft.com/office/drawing/2014/main" id="{B349ABD1-73C9-47B2-9B19-618E8A882DE7}"/>
              </a:ext>
            </a:extLst>
          </p:cNvPr>
          <p:cNvSpPr>
            <a:spLocks noGrp="1"/>
          </p:cNvSpPr>
          <p:nvPr>
            <p:ph idx="1"/>
          </p:nvPr>
        </p:nvSpPr>
        <p:spPr>
          <a:xfrm>
            <a:off x="680321" y="2336873"/>
            <a:ext cx="10390953" cy="3599316"/>
          </a:xfrm>
        </p:spPr>
        <p:txBody>
          <a:bodyPr/>
          <a:lstStyle/>
          <a:p>
            <a:r>
              <a:rPr lang="es-ES" sz="1600" dirty="0"/>
              <a:t>Principios rectores FAIR publicados en una revista del </a:t>
            </a:r>
            <a:r>
              <a:rPr lang="es-ES" sz="1600" dirty="0" err="1"/>
              <a:t>Nature</a:t>
            </a:r>
            <a:r>
              <a:rPr lang="es-ES" sz="1600" dirty="0"/>
              <a:t> Publishing </a:t>
            </a:r>
            <a:r>
              <a:rPr lang="es-ES" sz="1600" dirty="0" err="1"/>
              <a:t>Group</a:t>
            </a:r>
            <a:r>
              <a:rPr lang="es-ES" sz="1600" dirty="0"/>
              <a:t>. March 16, 2016 17:07. Scielo en Perspectiva. Disponible en: </a:t>
            </a:r>
            <a:r>
              <a:rPr lang="es-ES" sz="1600" dirty="0">
                <a:hlinkClick r:id="rId2"/>
              </a:rPr>
              <a:t>https://blog.scielo.org/es/2016/03/16/principios-rectores-fair-publicados-en-una-revista-del-nature-publishing-group/#.X63K-GgzbIU</a:t>
            </a:r>
            <a:r>
              <a:rPr lang="es-ES" sz="1600" dirty="0"/>
              <a:t>  </a:t>
            </a:r>
          </a:p>
          <a:p>
            <a:r>
              <a:rPr lang="es-ES" sz="1600" dirty="0"/>
              <a:t>Gestión de datos de investigación. </a:t>
            </a:r>
            <a:r>
              <a:rPr lang="es-ES" sz="1600" dirty="0" err="1"/>
              <a:t>Biblioguías</a:t>
            </a:r>
            <a:r>
              <a:rPr lang="es-ES" sz="1600" dirty="0"/>
              <a:t> - Biblioteca de la Comisión Económica para América Latina y el Caribe. Nov 3, 2020. Disponible en: </a:t>
            </a:r>
            <a:r>
              <a:rPr lang="es-ES" sz="1600" dirty="0">
                <a:hlinkClick r:id="rId3"/>
              </a:rPr>
              <a:t>https://biblioguias.cepal.org/c.php?g=495473&amp;p=3390849</a:t>
            </a:r>
            <a:r>
              <a:rPr lang="es-ES" sz="1600" dirty="0"/>
              <a:t>  </a:t>
            </a:r>
          </a:p>
          <a:p>
            <a:r>
              <a:rPr lang="es-ES" sz="1600" dirty="0"/>
              <a:t>“Manual de Capacitación sobre Ciencia Abierta FOSTER”. 2017  Disponible en: </a:t>
            </a:r>
            <a:r>
              <a:rPr lang="es-ES" sz="1600" dirty="0">
                <a:hlinkClick r:id="rId4"/>
              </a:rPr>
              <a:t>https://book.fosteropenscience.eu/es/</a:t>
            </a:r>
            <a:r>
              <a:rPr lang="es-ES" sz="1600" dirty="0"/>
              <a:t>  </a:t>
            </a:r>
          </a:p>
          <a:p>
            <a:r>
              <a:rPr lang="en-US" sz="1600" dirty="0"/>
              <a:t>Data Citation Synthesis Group: Joint Declaration of Data Citation Principles. Martone M. (ed.) San Diego CA: FORCE11; 2014 </a:t>
            </a:r>
            <a:r>
              <a:rPr lang="en-US" sz="1600" dirty="0">
                <a:hlinkClick r:id="rId5"/>
              </a:rPr>
              <a:t>https://doi.org/10.25490/a97f-egyk</a:t>
            </a:r>
            <a:r>
              <a:rPr lang="en-US" sz="1600" dirty="0"/>
              <a:t> </a:t>
            </a:r>
          </a:p>
          <a:p>
            <a:r>
              <a:rPr lang="es-ES" sz="1600" dirty="0"/>
              <a:t>Políticas Institucionales de Acceso Abierto para Publicaciones de la Universidad Nacional de Córdoba. Disponible en: </a:t>
            </a:r>
            <a:r>
              <a:rPr lang="es-ES" sz="1600" dirty="0">
                <a:hlinkClick r:id="rId6"/>
              </a:rPr>
              <a:t>http://www.digesto.unc.edu.ar/consejo-superior/honorable-consejo-superior/resolucion/1365_2017/?searchterm=politicas%20institucionales%20de%20acceso%20abierto%20publicaciones</a:t>
            </a:r>
            <a:r>
              <a:rPr lang="es-ES" sz="1600" dirty="0"/>
              <a:t> </a:t>
            </a:r>
          </a:p>
          <a:p>
            <a:endParaRPr lang="es-ES" sz="1600" dirty="0"/>
          </a:p>
          <a:p>
            <a:endParaRPr lang="es-ES" sz="1600" dirty="0"/>
          </a:p>
          <a:p>
            <a:endParaRPr lang="es-ES" dirty="0"/>
          </a:p>
          <a:p>
            <a:endParaRPr lang="es-AR" dirty="0"/>
          </a:p>
        </p:txBody>
      </p:sp>
    </p:spTree>
    <p:extLst>
      <p:ext uri="{BB962C8B-B14F-4D97-AF65-F5344CB8AC3E}">
        <p14:creationId xmlns:p14="http://schemas.microsoft.com/office/powerpoint/2010/main" val="3855703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ADAB-F165-4CC7-B738-24D655C5B718}"/>
              </a:ext>
            </a:extLst>
          </p:cNvPr>
          <p:cNvSpPr>
            <a:spLocks noGrp="1"/>
          </p:cNvSpPr>
          <p:nvPr>
            <p:ph type="title"/>
          </p:nvPr>
        </p:nvSpPr>
        <p:spPr/>
        <p:txBody>
          <a:bodyPr/>
          <a:lstStyle/>
          <a:p>
            <a:r>
              <a:rPr lang="es-ES" dirty="0"/>
              <a:t>Oficina de Conocimiento Abierto</a:t>
            </a:r>
            <a:endParaRPr lang="es-AR" dirty="0"/>
          </a:p>
        </p:txBody>
      </p:sp>
      <p:sp>
        <p:nvSpPr>
          <p:cNvPr id="3" name="Marcador de contenido 2">
            <a:extLst>
              <a:ext uri="{FF2B5EF4-FFF2-40B4-BE49-F238E27FC236}">
                <a16:creationId xmlns:a16="http://schemas.microsoft.com/office/drawing/2014/main" id="{0CB48372-BC5F-429E-ACDF-BF9AD037F658}"/>
              </a:ext>
            </a:extLst>
          </p:cNvPr>
          <p:cNvSpPr>
            <a:spLocks noGrp="1"/>
          </p:cNvSpPr>
          <p:nvPr>
            <p:ph idx="1"/>
          </p:nvPr>
        </p:nvSpPr>
        <p:spPr>
          <a:xfrm>
            <a:off x="680321" y="2336872"/>
            <a:ext cx="10348750" cy="4050675"/>
          </a:xfrm>
        </p:spPr>
        <p:txBody>
          <a:bodyPr>
            <a:normAutofit fontScale="77500" lnSpcReduction="20000"/>
          </a:bodyPr>
          <a:lstStyle/>
          <a:p>
            <a:pPr>
              <a:lnSpc>
                <a:spcPct val="150000"/>
              </a:lnSpc>
            </a:pPr>
            <a:r>
              <a:rPr lang="es-ES" sz="2800" dirty="0"/>
              <a:t>OCA: </a:t>
            </a:r>
            <a:r>
              <a:rPr lang="es-ES" sz="2800" dirty="0">
                <a:hlinkClick r:id="rId2"/>
              </a:rPr>
              <a:t>http://oca.unc.edu.ar/</a:t>
            </a:r>
            <a:r>
              <a:rPr lang="es-ES" sz="2800" dirty="0"/>
              <a:t> </a:t>
            </a:r>
          </a:p>
          <a:p>
            <a:pPr>
              <a:lnSpc>
                <a:spcPct val="150000"/>
              </a:lnSpc>
            </a:pPr>
            <a:r>
              <a:rPr lang="es-ES" sz="2800" dirty="0"/>
              <a:t>Repositorio Digital Universitario: </a:t>
            </a:r>
            <a:r>
              <a:rPr lang="es-ES" sz="2800" dirty="0">
                <a:hlinkClick r:id="rId3"/>
              </a:rPr>
              <a:t>https://rdu.unc.edu.ar/</a:t>
            </a:r>
            <a:r>
              <a:rPr lang="es-ES" sz="2800" dirty="0"/>
              <a:t> </a:t>
            </a:r>
          </a:p>
          <a:p>
            <a:pPr>
              <a:lnSpc>
                <a:spcPct val="150000"/>
              </a:lnSpc>
            </a:pPr>
            <a:r>
              <a:rPr lang="es-ES" sz="2800" dirty="0"/>
              <a:t>Portal de Revistas UNC: </a:t>
            </a:r>
            <a:r>
              <a:rPr lang="es-ES" sz="2800" dirty="0">
                <a:hlinkClick r:id="rId4"/>
              </a:rPr>
              <a:t>https://revistas.unc.edu.ar/</a:t>
            </a:r>
            <a:endParaRPr lang="es-ES" sz="2800" dirty="0"/>
          </a:p>
          <a:p>
            <a:pPr>
              <a:lnSpc>
                <a:spcPct val="150000"/>
              </a:lnSpc>
            </a:pPr>
            <a:r>
              <a:rPr lang="es-ES" sz="2800" dirty="0"/>
              <a:t>Formulario Datos Primarios: </a:t>
            </a:r>
            <a:r>
              <a:rPr lang="es-ES" sz="2800" dirty="0">
                <a:hlinkClick r:id="rId5"/>
              </a:rPr>
              <a:t>https://rdu.unc.edu.ar/handle/11086/12911</a:t>
            </a:r>
            <a:r>
              <a:rPr lang="es-ES" sz="2800" dirty="0"/>
              <a:t> </a:t>
            </a:r>
          </a:p>
          <a:p>
            <a:pPr>
              <a:lnSpc>
                <a:spcPct val="150000"/>
              </a:lnSpc>
            </a:pPr>
            <a:r>
              <a:rPr lang="es-ES" sz="2800" dirty="0"/>
              <a:t>Correo OCA: </a:t>
            </a:r>
            <a:r>
              <a:rPr lang="es-ES" sz="2800" dirty="0">
                <a:hlinkClick r:id="rId6"/>
              </a:rPr>
              <a:t>info@oca.unc.edu.ar</a:t>
            </a:r>
            <a:r>
              <a:rPr lang="es-ES" sz="2800" dirty="0"/>
              <a:t> </a:t>
            </a:r>
          </a:p>
          <a:p>
            <a:pPr>
              <a:lnSpc>
                <a:spcPct val="150000"/>
              </a:lnSpc>
            </a:pPr>
            <a:r>
              <a:rPr lang="es-ES" sz="2800" dirty="0"/>
              <a:t>Teléfono: 535-3734</a:t>
            </a:r>
          </a:p>
          <a:p>
            <a:pPr>
              <a:lnSpc>
                <a:spcPct val="150000"/>
              </a:lnSpc>
            </a:pPr>
            <a:endParaRPr lang="es-ES" sz="3600" dirty="0"/>
          </a:p>
          <a:p>
            <a:endParaRPr lang="es-ES" sz="3600" dirty="0"/>
          </a:p>
          <a:p>
            <a:endParaRPr lang="es-ES" sz="3600" dirty="0"/>
          </a:p>
          <a:p>
            <a:endParaRPr lang="es-AR" sz="2800" dirty="0"/>
          </a:p>
        </p:txBody>
      </p:sp>
    </p:spTree>
    <p:extLst>
      <p:ext uri="{BB962C8B-B14F-4D97-AF65-F5344CB8AC3E}">
        <p14:creationId xmlns:p14="http://schemas.microsoft.com/office/powerpoint/2010/main" val="2001079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0EDA8D0-B590-4CA3-824E-FC1BB4726E21}"/>
              </a:ext>
            </a:extLst>
          </p:cNvPr>
          <p:cNvPicPr>
            <a:picLocks noChangeAspect="1"/>
          </p:cNvPicPr>
          <p:nvPr/>
        </p:nvPicPr>
        <p:blipFill>
          <a:blip r:embed="rId2"/>
          <a:stretch>
            <a:fillRect/>
          </a:stretch>
        </p:blipFill>
        <p:spPr>
          <a:xfrm>
            <a:off x="-92766" y="658367"/>
            <a:ext cx="12192000" cy="1380083"/>
          </a:xfrm>
          <a:prstGeom prst="rect">
            <a:avLst/>
          </a:prstGeom>
        </p:spPr>
      </p:pic>
      <p:sp>
        <p:nvSpPr>
          <p:cNvPr id="5" name="CuadroTexto 4">
            <a:extLst>
              <a:ext uri="{FF2B5EF4-FFF2-40B4-BE49-F238E27FC236}">
                <a16:creationId xmlns:a16="http://schemas.microsoft.com/office/drawing/2014/main" id="{27C56795-1653-42AF-9417-C1B1207421F7}"/>
              </a:ext>
            </a:extLst>
          </p:cNvPr>
          <p:cNvSpPr txBox="1"/>
          <p:nvPr/>
        </p:nvSpPr>
        <p:spPr>
          <a:xfrm>
            <a:off x="993913" y="2250015"/>
            <a:ext cx="9064487" cy="4154984"/>
          </a:xfrm>
          <a:prstGeom prst="rect">
            <a:avLst/>
          </a:prstGeom>
          <a:noFill/>
        </p:spPr>
        <p:txBody>
          <a:bodyPr wrap="square" rtlCol="0">
            <a:spAutoFit/>
          </a:bodyPr>
          <a:lstStyle/>
          <a:p>
            <a:pPr algn="ctr"/>
            <a:r>
              <a:rPr lang="es-ES" sz="2400" dirty="0"/>
              <a:t>¡Gracias por su atención!</a:t>
            </a:r>
          </a:p>
          <a:p>
            <a:pPr algn="ctr"/>
            <a:endParaRPr lang="es-ES" sz="2400" dirty="0"/>
          </a:p>
          <a:p>
            <a:pPr algn="ctr"/>
            <a:r>
              <a:rPr lang="es-ES" sz="2400" dirty="0"/>
              <a:t>Integrantes equipo Oficina Conocimiento Abierto</a:t>
            </a:r>
          </a:p>
          <a:p>
            <a:pPr algn="ctr"/>
            <a:endParaRPr lang="es-ES" sz="2400" dirty="0"/>
          </a:p>
          <a:p>
            <a:pPr algn="ctr"/>
            <a:r>
              <a:rPr lang="es-ES" sz="2400" dirty="0"/>
              <a:t>Alejandra </a:t>
            </a:r>
            <a:r>
              <a:rPr lang="es-ES" sz="2400" dirty="0" err="1"/>
              <a:t>Nardi</a:t>
            </a:r>
            <a:r>
              <a:rPr lang="es-ES" sz="2400" dirty="0"/>
              <a:t> (Directora)</a:t>
            </a:r>
          </a:p>
          <a:p>
            <a:pPr algn="ctr"/>
            <a:r>
              <a:rPr lang="es-ES" sz="2400" dirty="0"/>
              <a:t>Lucrecia García</a:t>
            </a:r>
          </a:p>
          <a:p>
            <a:pPr algn="ctr"/>
            <a:r>
              <a:rPr lang="es-ES" sz="2400" dirty="0"/>
              <a:t>Paola Murat</a:t>
            </a:r>
          </a:p>
          <a:p>
            <a:pPr algn="ctr"/>
            <a:r>
              <a:rPr lang="es-ES" sz="2400" dirty="0"/>
              <a:t>Emilio Di </a:t>
            </a:r>
            <a:r>
              <a:rPr lang="es-ES" sz="2400" dirty="0" err="1"/>
              <a:t>Domenico</a:t>
            </a:r>
            <a:endParaRPr lang="es-ES" sz="2400" dirty="0"/>
          </a:p>
          <a:p>
            <a:pPr algn="ctr"/>
            <a:r>
              <a:rPr lang="es-ES" sz="2400" dirty="0"/>
              <a:t>Alexis </a:t>
            </a:r>
            <a:r>
              <a:rPr lang="es-ES" sz="2400" dirty="0" err="1"/>
              <a:t>Febre</a:t>
            </a:r>
            <a:endParaRPr lang="es-ES" sz="2400" dirty="0"/>
          </a:p>
          <a:p>
            <a:pPr algn="ctr"/>
            <a:r>
              <a:rPr lang="es-ES" sz="2400" dirty="0"/>
              <a:t>Mario </a:t>
            </a:r>
            <a:r>
              <a:rPr lang="es-ES" sz="2400" dirty="0" err="1"/>
              <a:t>Pizzi</a:t>
            </a:r>
            <a:endParaRPr lang="es-ES" sz="2400" dirty="0"/>
          </a:p>
          <a:p>
            <a:pPr algn="ctr"/>
            <a:r>
              <a:rPr lang="es-ES" sz="2400" dirty="0"/>
              <a:t>Javier Ortiz Vargas</a:t>
            </a:r>
          </a:p>
        </p:txBody>
      </p:sp>
      <p:pic>
        <p:nvPicPr>
          <p:cNvPr id="2" name="Imagen 1">
            <a:extLst>
              <a:ext uri="{FF2B5EF4-FFF2-40B4-BE49-F238E27FC236}">
                <a16:creationId xmlns:a16="http://schemas.microsoft.com/office/drawing/2014/main" id="{39D3A2BC-D46A-4383-B4AA-C6E286697BD5}"/>
              </a:ext>
            </a:extLst>
          </p:cNvPr>
          <p:cNvPicPr>
            <a:picLocks noChangeAspect="1"/>
          </p:cNvPicPr>
          <p:nvPr/>
        </p:nvPicPr>
        <p:blipFill>
          <a:blip r:embed="rId3"/>
          <a:stretch>
            <a:fillRect/>
          </a:stretch>
        </p:blipFill>
        <p:spPr>
          <a:xfrm>
            <a:off x="706315" y="5725551"/>
            <a:ext cx="1915762" cy="670517"/>
          </a:xfrm>
          <a:prstGeom prst="rect">
            <a:avLst/>
          </a:prstGeom>
        </p:spPr>
      </p:pic>
    </p:spTree>
    <p:extLst>
      <p:ext uri="{BB962C8B-B14F-4D97-AF65-F5344CB8AC3E}">
        <p14:creationId xmlns:p14="http://schemas.microsoft.com/office/powerpoint/2010/main" val="3922496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2BCB1-572C-41B7-AF47-F2EFAE6A0D5F}"/>
              </a:ext>
            </a:extLst>
          </p:cNvPr>
          <p:cNvSpPr>
            <a:spLocks noGrp="1"/>
          </p:cNvSpPr>
          <p:nvPr>
            <p:ph type="title"/>
          </p:nvPr>
        </p:nvSpPr>
        <p:spPr/>
        <p:txBody>
          <a:bodyPr>
            <a:normAutofit/>
          </a:bodyPr>
          <a:lstStyle/>
          <a:p>
            <a:pPr algn="ctr"/>
            <a:r>
              <a:rPr lang="es-ES" sz="2800" dirty="0"/>
              <a:t>Portal de Datos de Ciencia y Técnica de Argentina</a:t>
            </a:r>
            <a:br>
              <a:rPr lang="es-ES" sz="2800" dirty="0"/>
            </a:br>
            <a:r>
              <a:rPr lang="es-ES" sz="2800" dirty="0"/>
              <a:t>MINCYT</a:t>
            </a:r>
            <a:endParaRPr lang="es-AR" sz="2800" dirty="0"/>
          </a:p>
        </p:txBody>
      </p:sp>
      <p:sp>
        <p:nvSpPr>
          <p:cNvPr id="3" name="Marcador de contenido 2">
            <a:extLst>
              <a:ext uri="{FF2B5EF4-FFF2-40B4-BE49-F238E27FC236}">
                <a16:creationId xmlns:a16="http://schemas.microsoft.com/office/drawing/2014/main" id="{0563EBD8-E44A-4730-BAE2-413AD8BF11FA}"/>
              </a:ext>
            </a:extLst>
          </p:cNvPr>
          <p:cNvSpPr>
            <a:spLocks noGrp="1"/>
          </p:cNvSpPr>
          <p:nvPr>
            <p:ph idx="1"/>
          </p:nvPr>
        </p:nvSpPr>
        <p:spPr>
          <a:xfrm>
            <a:off x="680321" y="2138090"/>
            <a:ext cx="9613861" cy="4580762"/>
          </a:xfrm>
        </p:spPr>
        <p:txBody>
          <a:bodyPr>
            <a:normAutofit fontScale="92500"/>
          </a:bodyPr>
          <a:lstStyle/>
          <a:p>
            <a:pPr>
              <a:lnSpc>
                <a:spcPct val="150000"/>
              </a:lnSpc>
            </a:pPr>
            <a:r>
              <a:rPr lang="es-ES" dirty="0"/>
              <a:t>“</a:t>
            </a:r>
            <a:r>
              <a:rPr lang="es-ES" dirty="0" err="1"/>
              <a:t>DACyTAr</a:t>
            </a:r>
            <a:r>
              <a:rPr lang="es-ES" dirty="0"/>
              <a:t> inaugurado en 23 de octubre 2020 es el portal que permitirá, de forma centralizada, buscar y acceder a todos los conjuntos de datos primarios de investigación disponibles en acceso abierto a través de los repositorios digitales institucionales que integran el Sistema Nacional de Repositorios Digitales (SNRD)”.*</a:t>
            </a:r>
          </a:p>
          <a:p>
            <a:pPr>
              <a:lnSpc>
                <a:spcPct val="150000"/>
              </a:lnSpc>
            </a:pPr>
            <a:r>
              <a:rPr lang="es-ES" dirty="0"/>
              <a:t>La Universidad Nacional de Córdoba integra el Sistema Nacional de Repositorios Digitales y se adhirió en el año 2014 con el Repositorio Digital Universitario (RDU)  https://rdu.unc.edu.ar/</a:t>
            </a:r>
            <a:endParaRPr lang="es-AR" dirty="0"/>
          </a:p>
        </p:txBody>
      </p:sp>
    </p:spTree>
    <p:extLst>
      <p:ext uri="{BB962C8B-B14F-4D97-AF65-F5344CB8AC3E}">
        <p14:creationId xmlns:p14="http://schemas.microsoft.com/office/powerpoint/2010/main" val="113494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C1FB150-F123-4CDB-B4EC-C54057909259}"/>
              </a:ext>
            </a:extLst>
          </p:cNvPr>
          <p:cNvPicPr>
            <a:picLocks noChangeAspect="1"/>
          </p:cNvPicPr>
          <p:nvPr/>
        </p:nvPicPr>
        <p:blipFill>
          <a:blip r:embed="rId2"/>
          <a:stretch>
            <a:fillRect/>
          </a:stretch>
        </p:blipFill>
        <p:spPr>
          <a:xfrm>
            <a:off x="1510749" y="1454527"/>
            <a:ext cx="9422296" cy="5297455"/>
          </a:xfrm>
          <a:prstGeom prst="rect">
            <a:avLst/>
          </a:prstGeom>
        </p:spPr>
      </p:pic>
      <p:sp>
        <p:nvSpPr>
          <p:cNvPr id="3" name="CuadroTexto 2">
            <a:extLst>
              <a:ext uri="{FF2B5EF4-FFF2-40B4-BE49-F238E27FC236}">
                <a16:creationId xmlns:a16="http://schemas.microsoft.com/office/drawing/2014/main" id="{59F40BF2-4CBB-4FBD-A05A-F34151CE6C60}"/>
              </a:ext>
            </a:extLst>
          </p:cNvPr>
          <p:cNvSpPr txBox="1"/>
          <p:nvPr/>
        </p:nvSpPr>
        <p:spPr>
          <a:xfrm>
            <a:off x="3127513" y="238539"/>
            <a:ext cx="5446644" cy="830997"/>
          </a:xfrm>
          <a:prstGeom prst="rect">
            <a:avLst/>
          </a:prstGeom>
          <a:noFill/>
        </p:spPr>
        <p:txBody>
          <a:bodyPr wrap="square" rtlCol="0">
            <a:spAutoFit/>
          </a:bodyPr>
          <a:lstStyle/>
          <a:p>
            <a:pPr algn="ctr"/>
            <a:r>
              <a:rPr lang="es-AR" sz="2400" dirty="0"/>
              <a:t>Acceso a </a:t>
            </a:r>
            <a:r>
              <a:rPr lang="es-AR" sz="2400" dirty="0" err="1"/>
              <a:t>DACyTAR</a:t>
            </a:r>
            <a:endParaRPr lang="es-AR" sz="2400" dirty="0"/>
          </a:p>
          <a:p>
            <a:pPr algn="ctr"/>
            <a:r>
              <a:rPr lang="es-AR" sz="2400" dirty="0"/>
              <a:t>https://dacytar.mincyt.gob.ar/</a:t>
            </a:r>
          </a:p>
        </p:txBody>
      </p:sp>
    </p:spTree>
    <p:extLst>
      <p:ext uri="{BB962C8B-B14F-4D97-AF65-F5344CB8AC3E}">
        <p14:creationId xmlns:p14="http://schemas.microsoft.com/office/powerpoint/2010/main" val="213681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14ADB-B3D0-4BF0-9C35-1321097135A4}"/>
              </a:ext>
            </a:extLst>
          </p:cNvPr>
          <p:cNvSpPr>
            <a:spLocks noGrp="1"/>
          </p:cNvSpPr>
          <p:nvPr>
            <p:ph type="title"/>
          </p:nvPr>
        </p:nvSpPr>
        <p:spPr/>
        <p:txBody>
          <a:bodyPr/>
          <a:lstStyle/>
          <a:p>
            <a:r>
              <a:rPr lang="es-ES" dirty="0"/>
              <a:t>Universidades e Instituciones que participaron del Proyecto Piloto </a:t>
            </a:r>
            <a:r>
              <a:rPr lang="es-ES" dirty="0" err="1"/>
              <a:t>DACyTAr</a:t>
            </a:r>
            <a:endParaRPr lang="es-AR" dirty="0"/>
          </a:p>
        </p:txBody>
      </p:sp>
      <p:sp>
        <p:nvSpPr>
          <p:cNvPr id="3" name="Marcador de contenido 2">
            <a:extLst>
              <a:ext uri="{FF2B5EF4-FFF2-40B4-BE49-F238E27FC236}">
                <a16:creationId xmlns:a16="http://schemas.microsoft.com/office/drawing/2014/main" id="{611BEC20-8FC8-4C90-AAD1-8876BAA0895B}"/>
              </a:ext>
            </a:extLst>
          </p:cNvPr>
          <p:cNvSpPr>
            <a:spLocks noGrp="1"/>
          </p:cNvSpPr>
          <p:nvPr>
            <p:ph idx="1"/>
          </p:nvPr>
        </p:nvSpPr>
        <p:spPr>
          <a:xfrm>
            <a:off x="680321" y="2336873"/>
            <a:ext cx="9613861" cy="4169944"/>
          </a:xfrm>
        </p:spPr>
        <p:txBody>
          <a:bodyPr>
            <a:normAutofit fontScale="25000" lnSpcReduction="20000"/>
          </a:bodyPr>
          <a:lstStyle/>
          <a:p>
            <a:endParaRPr lang="es-AR" dirty="0"/>
          </a:p>
          <a:p>
            <a:pPr marL="0">
              <a:lnSpc>
                <a:spcPct val="170000"/>
              </a:lnSpc>
              <a:spcBef>
                <a:spcPts val="0"/>
              </a:spcBef>
            </a:pPr>
            <a:r>
              <a:rPr lang="es-AR" sz="7200" dirty="0"/>
              <a:t>INTA Digital (INTA)</a:t>
            </a:r>
          </a:p>
          <a:p>
            <a:pPr marL="0">
              <a:lnSpc>
                <a:spcPct val="170000"/>
              </a:lnSpc>
              <a:spcBef>
                <a:spcPts val="0"/>
              </a:spcBef>
            </a:pPr>
            <a:r>
              <a:rPr lang="es-AR" sz="7200" dirty="0" err="1"/>
              <a:t>RepHipUNR</a:t>
            </a:r>
            <a:r>
              <a:rPr lang="es-AR" sz="7200" dirty="0"/>
              <a:t> (Universidad Nacional de Rosario)</a:t>
            </a:r>
          </a:p>
          <a:p>
            <a:pPr marL="0">
              <a:lnSpc>
                <a:spcPct val="170000"/>
              </a:lnSpc>
              <a:spcBef>
                <a:spcPts val="0"/>
              </a:spcBef>
            </a:pPr>
            <a:r>
              <a:rPr lang="es-AR" sz="7200" dirty="0"/>
              <a:t>Repositorio Institucional SEGEMAR (Servicio Geológico Minero)</a:t>
            </a:r>
          </a:p>
          <a:p>
            <a:pPr marL="0">
              <a:lnSpc>
                <a:spcPct val="170000"/>
              </a:lnSpc>
              <a:spcBef>
                <a:spcPts val="0"/>
              </a:spcBef>
            </a:pPr>
            <a:r>
              <a:rPr lang="es-AR" sz="7200" dirty="0"/>
              <a:t>RID-UNRN (Universidad Nacional de Río Negro)</a:t>
            </a:r>
          </a:p>
          <a:p>
            <a:pPr marL="0">
              <a:lnSpc>
                <a:spcPct val="170000"/>
              </a:lnSpc>
              <a:spcBef>
                <a:spcPts val="0"/>
              </a:spcBef>
            </a:pPr>
            <a:r>
              <a:rPr lang="es-AR" sz="7200" dirty="0"/>
              <a:t>SEDICI (</a:t>
            </a:r>
            <a:r>
              <a:rPr lang="es-AR" sz="7200" dirty="0" err="1"/>
              <a:t>Univrsidad</a:t>
            </a:r>
            <a:r>
              <a:rPr lang="es-AR" sz="7200" dirty="0"/>
              <a:t> Nacional de La Plata) </a:t>
            </a:r>
          </a:p>
          <a:p>
            <a:pPr marL="0">
              <a:lnSpc>
                <a:spcPct val="170000"/>
              </a:lnSpc>
              <a:spcBef>
                <a:spcPts val="0"/>
              </a:spcBef>
            </a:pPr>
            <a:r>
              <a:rPr lang="es-AR" sz="7200" dirty="0"/>
              <a:t>Repositorio Digital Universitario (UNC)</a:t>
            </a:r>
          </a:p>
          <a:p>
            <a:pPr marL="0">
              <a:lnSpc>
                <a:spcPct val="170000"/>
              </a:lnSpc>
              <a:spcBef>
                <a:spcPts val="0"/>
              </a:spcBef>
            </a:pPr>
            <a:endParaRPr lang="es-AR" sz="7200" dirty="0"/>
          </a:p>
          <a:p>
            <a:pPr marL="0" indent="0">
              <a:lnSpc>
                <a:spcPct val="170000"/>
              </a:lnSpc>
              <a:spcBef>
                <a:spcPts val="0"/>
              </a:spcBef>
              <a:buNone/>
            </a:pPr>
            <a:r>
              <a:rPr lang="es-AR" sz="7200" b="1" dirty="0"/>
              <a:t>Un dato de importancia: la Universidad Nacional de Córdoba fue la primera institución del </a:t>
            </a:r>
            <a:r>
              <a:rPr lang="es-ES" sz="7200" b="1" dirty="0"/>
              <a:t>Sistema Nacional de Ciencia, Tecnología e Innovación en registrar un conjunto de datos en octubre 2019: </a:t>
            </a:r>
            <a:r>
              <a:rPr lang="es-ES" sz="7200" dirty="0">
                <a:hlinkClick r:id="rId2"/>
              </a:rPr>
              <a:t>https://rdu.unc.edu.ar/handle/11086/12914</a:t>
            </a:r>
            <a:r>
              <a:rPr lang="es-ES" sz="7200" dirty="0"/>
              <a:t>  </a:t>
            </a:r>
            <a:endParaRPr lang="es-AR" sz="7200" dirty="0"/>
          </a:p>
          <a:p>
            <a:pPr marL="0">
              <a:lnSpc>
                <a:spcPct val="170000"/>
              </a:lnSpc>
              <a:spcBef>
                <a:spcPts val="0"/>
              </a:spcBef>
            </a:pPr>
            <a:endParaRPr lang="es-AR" sz="7200" dirty="0"/>
          </a:p>
          <a:p>
            <a:endParaRPr lang="es-AR" sz="7200" dirty="0"/>
          </a:p>
          <a:p>
            <a:pPr marL="0" indent="0">
              <a:buNone/>
            </a:pPr>
            <a:r>
              <a:rPr lang="es-ES" sz="7200" dirty="0"/>
              <a:t>* </a:t>
            </a:r>
            <a:endParaRPr lang="es-AR" sz="7200" dirty="0"/>
          </a:p>
          <a:p>
            <a:endParaRPr lang="es-AR" dirty="0"/>
          </a:p>
        </p:txBody>
      </p:sp>
    </p:spTree>
    <p:extLst>
      <p:ext uri="{BB962C8B-B14F-4D97-AF65-F5344CB8AC3E}">
        <p14:creationId xmlns:p14="http://schemas.microsoft.com/office/powerpoint/2010/main" val="3582633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16955-9F88-4DCC-AB59-75F7674EEA62}"/>
              </a:ext>
            </a:extLst>
          </p:cNvPr>
          <p:cNvSpPr>
            <a:spLocks noGrp="1"/>
          </p:cNvSpPr>
          <p:nvPr>
            <p:ph type="title"/>
          </p:nvPr>
        </p:nvSpPr>
        <p:spPr/>
        <p:txBody>
          <a:bodyPr>
            <a:normAutofit/>
          </a:bodyPr>
          <a:lstStyle/>
          <a:p>
            <a:pPr algn="ctr"/>
            <a:r>
              <a:rPr lang="es-ES" sz="3200" dirty="0" err="1"/>
              <a:t>DACyTAr</a:t>
            </a:r>
            <a:r>
              <a:rPr lang="es-ES" sz="3200" dirty="0"/>
              <a:t> se encuadra en la Ley No. 26.899 y su reglamentación</a:t>
            </a:r>
            <a:endParaRPr lang="es-AR" sz="3200" dirty="0"/>
          </a:p>
        </p:txBody>
      </p:sp>
      <p:sp>
        <p:nvSpPr>
          <p:cNvPr id="3" name="Marcador de contenido 2">
            <a:extLst>
              <a:ext uri="{FF2B5EF4-FFF2-40B4-BE49-F238E27FC236}">
                <a16:creationId xmlns:a16="http://schemas.microsoft.com/office/drawing/2014/main" id="{EAD25B52-2123-4DBF-BD02-8AB059B2D714}"/>
              </a:ext>
            </a:extLst>
          </p:cNvPr>
          <p:cNvSpPr>
            <a:spLocks noGrp="1"/>
          </p:cNvSpPr>
          <p:nvPr>
            <p:ph idx="1"/>
          </p:nvPr>
        </p:nvSpPr>
        <p:spPr>
          <a:xfrm>
            <a:off x="680321" y="2120347"/>
            <a:ext cx="9613861" cy="4505739"/>
          </a:xfrm>
        </p:spPr>
        <p:txBody>
          <a:bodyPr>
            <a:normAutofit/>
          </a:bodyPr>
          <a:lstStyle/>
          <a:p>
            <a:r>
              <a:rPr lang="es-ES" dirty="0"/>
              <a:t>La Ley exige a los organismos e instituciones públicas que componen el Sistema Nacional de Ciencia, Tecnología e Innovación y que reciben financiamiento del Estado nacional, a hacer disponible en Acceso Abierto a través de repositorios digitales interoperables</a:t>
            </a:r>
          </a:p>
          <a:p>
            <a:endParaRPr lang="es-ES" dirty="0"/>
          </a:p>
          <a:p>
            <a:pPr marL="0" indent="0">
              <a:buNone/>
            </a:pPr>
            <a:r>
              <a:rPr lang="es-ES" b="1" dirty="0">
                <a:solidFill>
                  <a:schemeClr val="bg1"/>
                </a:solidFill>
              </a:rPr>
              <a:t>                  La producción científico-tecnológica</a:t>
            </a:r>
          </a:p>
          <a:p>
            <a:endParaRPr lang="es-ES" b="1" dirty="0">
              <a:solidFill>
                <a:schemeClr val="bg1"/>
              </a:solidFill>
            </a:endParaRPr>
          </a:p>
          <a:p>
            <a:pPr marL="0" indent="0">
              <a:buNone/>
            </a:pPr>
            <a:r>
              <a:rPr lang="es-ES" b="1" dirty="0">
                <a:solidFill>
                  <a:schemeClr val="bg1"/>
                </a:solidFill>
              </a:rPr>
              <a:t>                  Los datos primarios de investigación que son el</a:t>
            </a:r>
          </a:p>
          <a:p>
            <a:pPr marL="0" indent="0">
              <a:buNone/>
            </a:pPr>
            <a:r>
              <a:rPr lang="es-ES" b="1" dirty="0">
                <a:solidFill>
                  <a:schemeClr val="bg1"/>
                </a:solidFill>
              </a:rPr>
              <a:t>                  resultado de actividades de investigación</a:t>
            </a:r>
          </a:p>
        </p:txBody>
      </p:sp>
      <p:sp>
        <p:nvSpPr>
          <p:cNvPr id="4" name="Flecha: a la derecha 3">
            <a:extLst>
              <a:ext uri="{FF2B5EF4-FFF2-40B4-BE49-F238E27FC236}">
                <a16:creationId xmlns:a16="http://schemas.microsoft.com/office/drawing/2014/main" id="{D97F32B7-1023-456D-B34A-A36B0B1B99E8}"/>
              </a:ext>
            </a:extLst>
          </p:cNvPr>
          <p:cNvSpPr/>
          <p:nvPr/>
        </p:nvSpPr>
        <p:spPr>
          <a:xfrm>
            <a:off x="680321" y="4373216"/>
            <a:ext cx="1192696"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Flecha: a la derecha 5">
            <a:extLst>
              <a:ext uri="{FF2B5EF4-FFF2-40B4-BE49-F238E27FC236}">
                <a16:creationId xmlns:a16="http://schemas.microsoft.com/office/drawing/2014/main" id="{85709FF6-F439-4224-AA7E-B8689297B57B}"/>
              </a:ext>
            </a:extLst>
          </p:cNvPr>
          <p:cNvSpPr/>
          <p:nvPr/>
        </p:nvSpPr>
        <p:spPr>
          <a:xfrm>
            <a:off x="718374" y="5499651"/>
            <a:ext cx="1192696"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42096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5B6775-765B-444F-B576-9A26882F6CB6}"/>
              </a:ext>
            </a:extLst>
          </p:cNvPr>
          <p:cNvSpPr>
            <a:spLocks noGrp="1"/>
          </p:cNvSpPr>
          <p:nvPr>
            <p:ph type="title"/>
          </p:nvPr>
        </p:nvSpPr>
        <p:spPr/>
        <p:txBody>
          <a:bodyPr/>
          <a:lstStyle/>
          <a:p>
            <a:r>
              <a:rPr lang="es-ES" dirty="0"/>
              <a:t>Acerca de </a:t>
            </a:r>
            <a:r>
              <a:rPr lang="es-ES" dirty="0" err="1"/>
              <a:t>DACyTAr</a:t>
            </a:r>
            <a:endParaRPr lang="es-AR" dirty="0"/>
          </a:p>
        </p:txBody>
      </p:sp>
      <p:sp>
        <p:nvSpPr>
          <p:cNvPr id="3" name="Marcador de contenido 2">
            <a:extLst>
              <a:ext uri="{FF2B5EF4-FFF2-40B4-BE49-F238E27FC236}">
                <a16:creationId xmlns:a16="http://schemas.microsoft.com/office/drawing/2014/main" id="{AF9CDF2E-4A34-455B-BEE8-E9B6ED752ADB}"/>
              </a:ext>
            </a:extLst>
          </p:cNvPr>
          <p:cNvSpPr>
            <a:spLocks noGrp="1"/>
          </p:cNvSpPr>
          <p:nvPr>
            <p:ph idx="1"/>
          </p:nvPr>
        </p:nvSpPr>
        <p:spPr/>
        <p:txBody>
          <a:bodyPr>
            <a:normAutofit/>
          </a:bodyPr>
          <a:lstStyle/>
          <a:p>
            <a:r>
              <a:rPr lang="es-ES" sz="3200" dirty="0"/>
              <a:t>“Este portal es producto del cumplimiento de los estándares y protocolos de interoperabilidad establecidos por el SNRD siguiendo pautas y acuerdos internacionales. Estos estándares, permiten que los repositorios institucionales se comuniquen entre sí y se integren a redes de repositorios y/o portales como </a:t>
            </a:r>
            <a:r>
              <a:rPr lang="es-ES" sz="3200" dirty="0" err="1"/>
              <a:t>DACyTAr</a:t>
            </a:r>
            <a:r>
              <a:rPr lang="es-ES" sz="3200" dirty="0"/>
              <a:t> o SNRD”.*</a:t>
            </a:r>
            <a:endParaRPr lang="es-AR" sz="3200" dirty="0"/>
          </a:p>
        </p:txBody>
      </p:sp>
    </p:spTree>
    <p:extLst>
      <p:ext uri="{BB962C8B-B14F-4D97-AF65-F5344CB8AC3E}">
        <p14:creationId xmlns:p14="http://schemas.microsoft.com/office/powerpoint/2010/main" val="1016564405"/>
      </p:ext>
    </p:extLst>
  </p:cSld>
  <p:clrMapOvr>
    <a:masterClrMapping/>
  </p:clrMapOvr>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TM04033917[[fn=Berlín]]</Template>
  <TotalTime>703</TotalTime>
  <Words>3276</Words>
  <Application>Microsoft Office PowerPoint</Application>
  <PresentationFormat>Panorámica</PresentationFormat>
  <Paragraphs>271</Paragraphs>
  <Slides>44</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44</vt:i4>
      </vt:variant>
    </vt:vector>
  </HeadingPairs>
  <TitlesOfParts>
    <vt:vector size="49" baseType="lpstr">
      <vt:lpstr>Arial</vt:lpstr>
      <vt:lpstr>Calibri</vt:lpstr>
      <vt:lpstr>Roboto</vt:lpstr>
      <vt:lpstr>Trebuchet MS</vt:lpstr>
      <vt:lpstr>Berlín</vt:lpstr>
      <vt:lpstr>   Portal de Datos de Ciencia y Técnica de Argentina </vt:lpstr>
      <vt:lpstr>Contenido de la presentación</vt:lpstr>
      <vt:lpstr>Contenido de la presentación</vt:lpstr>
      <vt:lpstr>Contenido de la presentación</vt:lpstr>
      <vt:lpstr>Portal de Datos de Ciencia y Técnica de Argentina MINCYT</vt:lpstr>
      <vt:lpstr>Presentación de PowerPoint</vt:lpstr>
      <vt:lpstr>Universidades e Instituciones que participaron del Proyecto Piloto DACyTAr</vt:lpstr>
      <vt:lpstr>DACyTAr se encuadra en la Ley No. 26.899 y su reglamentación</vt:lpstr>
      <vt:lpstr>Acerca de DACyTAr</vt:lpstr>
      <vt:lpstr>Preguntas y Respuestas para aquellos que se inician en la investigación</vt:lpstr>
      <vt:lpstr>¿Qué son los conjuntos de datos primarios?</vt:lpstr>
      <vt:lpstr>¿El DACyTAr excluye algún tipo de dato?</vt:lpstr>
      <vt:lpstr>¿Por qué es importante visibilizar los datos? </vt:lpstr>
      <vt:lpstr>¿Cuáles son los plazos que establece la Ley No. 26.899? </vt:lpstr>
      <vt:lpstr> La Ley No. 26.899 ¿preve excepciones? </vt:lpstr>
      <vt:lpstr>¿Cómo se protegen los derechos de autor? </vt:lpstr>
      <vt:lpstr>Algunos aspectos importantes sobre las Licencias</vt:lpstr>
      <vt:lpstr>La citación de los Datos primarios de Investigación</vt:lpstr>
      <vt:lpstr>Principios de las citaciones</vt:lpstr>
      <vt:lpstr>Principios de las citaciones</vt:lpstr>
      <vt:lpstr>Principios de las citaciones</vt:lpstr>
      <vt:lpstr>Principios de las citaciones</vt:lpstr>
      <vt:lpstr>Algunos aspectos importantes respecto de los datos - Sencillez</vt:lpstr>
      <vt:lpstr>UNC – Oficina de Conocimiento Abierto</vt:lpstr>
      <vt:lpstr>Presentación de PowerPoint</vt:lpstr>
      <vt:lpstr>Presentación de PowerPoint</vt:lpstr>
      <vt:lpstr>Presentación de PowerPoint</vt:lpstr>
      <vt:lpstr>Proyecto a mediano plazo . Políticas Datos UNC</vt:lpstr>
      <vt:lpstr>¿Dónde localizo a la Oficina de Conocimiento Abierto?</vt:lpstr>
      <vt:lpstr>PRINCIPIOS FAIR  para el manejo y administración de datos científicos</vt:lpstr>
      <vt:lpstr>PRINCIPIOS FAIR</vt:lpstr>
      <vt:lpstr>DACyTAr - Principios FAIR</vt:lpstr>
      <vt:lpstr>LOCALIZABLES  Los datos y metadatos pueden ser localizados por la comunidad después de su publicación, mediante herramientas de búsqueda.</vt:lpstr>
      <vt:lpstr>Principios FAIR</vt:lpstr>
      <vt:lpstr>ACCESIBLES  Los datos y metadatos pueden ser descargados por otros investigadores utilizando sus identificadores</vt:lpstr>
      <vt:lpstr>Principios FAIR</vt:lpstr>
      <vt:lpstr>INTEROPERABLES  Los datos y metadatos deben estar descritos utilizando estándares abiertos, para permitir su intercambio y su reutilización.</vt:lpstr>
      <vt:lpstr>Principios FAIR</vt:lpstr>
      <vt:lpstr>REUTILIZABLES  Los datos y los metadatos pueden ser reutilizados por otros investigadores, al quedar clara su procedencia y las condiciones de reutilización</vt:lpstr>
      <vt:lpstr>Principios FAIR</vt:lpstr>
      <vt:lpstr>Bibliografía</vt:lpstr>
      <vt:lpstr>Bibliografía</vt:lpstr>
      <vt:lpstr>Oficina de Conocimiento Abierto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DACyTAr</dc:title>
  <dc:creator>Business</dc:creator>
  <cp:lastModifiedBy>Business</cp:lastModifiedBy>
  <cp:revision>57</cp:revision>
  <dcterms:created xsi:type="dcterms:W3CDTF">2020-11-04T12:25:29Z</dcterms:created>
  <dcterms:modified xsi:type="dcterms:W3CDTF">2020-11-13T04:03:03Z</dcterms:modified>
</cp:coreProperties>
</file>